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embeddedFontLst>
    <p:embeddedFont>
      <p:font typeface="Montserrat" panose="00000500000000000000" pitchFamily="2" charset="0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  <p:embeddedFont>
      <p:font typeface="Source Sans Pro" panose="020B050303040302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0" roundtripDataSignature="AMtx7mh7dAshdDfMpqo5HjA/ABLFoKXZ+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610DDC-EF5E-4135-81F3-5F566F4CAE11}">
  <a:tblStyle styleId="{1D610DDC-EF5E-4135-81F3-5F566F4CAE11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8EBF5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8EBF5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50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5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Percentage cancelation %</c:v>
                </c:pt>
              </c:strCache>
            </c:strRef>
          </c:tx>
          <c:spPr>
            <a:solidFill>
              <a:srgbClr val="FFBC59"/>
            </a:solidFill>
            <a:ln>
              <a:noFill/>
            </a:ln>
            <a:effectLst/>
          </c:spPr>
          <c:invertIfNegative val="0"/>
          <c:cat>
            <c:numRef>
              <c:f>Sheet1!$A$2:$A$20</c:f>
              <c:numCache>
                <c:formatCode>General</c:formatCode>
                <c:ptCount val="1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</c:numCache>
            </c:numRef>
          </c:cat>
          <c:val>
            <c:numRef>
              <c:f>Sheet1!$B$2:$B$20</c:f>
              <c:numCache>
                <c:formatCode>General</c:formatCode>
                <c:ptCount val="19"/>
                <c:pt idx="0">
                  <c:v>18</c:v>
                </c:pt>
                <c:pt idx="1">
                  <c:v>36</c:v>
                </c:pt>
                <c:pt idx="2">
                  <c:v>39</c:v>
                </c:pt>
                <c:pt idx="3">
                  <c:v>44</c:v>
                </c:pt>
                <c:pt idx="4">
                  <c:v>43</c:v>
                </c:pt>
                <c:pt idx="5">
                  <c:v>46</c:v>
                </c:pt>
                <c:pt idx="6">
                  <c:v>44</c:v>
                </c:pt>
                <c:pt idx="7">
                  <c:v>46</c:v>
                </c:pt>
                <c:pt idx="8">
                  <c:v>55</c:v>
                </c:pt>
                <c:pt idx="9">
                  <c:v>63</c:v>
                </c:pt>
                <c:pt idx="10">
                  <c:v>69</c:v>
                </c:pt>
                <c:pt idx="11">
                  <c:v>70</c:v>
                </c:pt>
                <c:pt idx="12">
                  <c:v>57</c:v>
                </c:pt>
                <c:pt idx="13">
                  <c:v>62</c:v>
                </c:pt>
                <c:pt idx="14">
                  <c:v>72</c:v>
                </c:pt>
                <c:pt idx="15">
                  <c:v>64</c:v>
                </c:pt>
                <c:pt idx="16">
                  <c:v>82</c:v>
                </c:pt>
                <c:pt idx="17">
                  <c:v>81</c:v>
                </c:pt>
                <c:pt idx="18">
                  <c:v>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D5-ED49-9FA1-807AD66BE7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54449407"/>
        <c:axId val="654448767"/>
      </c:barChart>
      <c:catAx>
        <c:axId val="65444940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4448767"/>
        <c:crosses val="autoZero"/>
        <c:auto val="1"/>
        <c:lblAlgn val="ctr"/>
        <c:lblOffset val="100"/>
        <c:noMultiLvlLbl val="0"/>
      </c:catAx>
      <c:valAx>
        <c:axId val="6544487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44494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Confirmed Booking</c:v>
                </c:pt>
              </c:strCache>
            </c:strRef>
          </c:tx>
          <c:spPr>
            <a:solidFill>
              <a:srgbClr val="7C27AC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Didn't Required Parking Spaces</c:v>
                </c:pt>
                <c:pt idx="1">
                  <c:v>Required Parking Spaces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0.60506300000000002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32-3B4F-B1D4-23856E9A869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Cancelled Booking</c:v>
                </c:pt>
              </c:strCache>
            </c:strRef>
          </c:tx>
          <c:spPr>
            <a:solidFill>
              <a:srgbClr val="FFBC59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Didn't Required Parking Spaces</c:v>
                </c:pt>
                <c:pt idx="1">
                  <c:v>Required Parking Spaces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0.39493699999999998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E32-3B4F-B1D4-23856E9A86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4818879"/>
        <c:axId val="414818047"/>
      </c:barChart>
      <c:catAx>
        <c:axId val="414818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4818047"/>
        <c:crosses val="autoZero"/>
        <c:auto val="1"/>
        <c:lblAlgn val="ctr"/>
        <c:lblOffset val="100"/>
        <c:noMultiLvlLbl val="0"/>
      </c:catAx>
      <c:valAx>
        <c:axId val="41481804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48188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472640668152125"/>
          <c:y val="3.8651230973220853E-2"/>
          <c:w val="0.86998979404795473"/>
          <c:h val="0.585821368956092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Cancelled Booking</c:v>
                </c:pt>
              </c:strCache>
            </c:strRef>
          </c:tx>
          <c:spPr>
            <a:solidFill>
              <a:srgbClr val="FFBC59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Aviation</c:v>
                </c:pt>
                <c:pt idx="1">
                  <c:v>Complementary</c:v>
                </c:pt>
                <c:pt idx="2">
                  <c:v>Corporate</c:v>
                </c:pt>
                <c:pt idx="3">
                  <c:v>Direct</c:v>
                </c:pt>
                <c:pt idx="4">
                  <c:v>Groups</c:v>
                </c:pt>
                <c:pt idx="5">
                  <c:v>Offline TA/TO</c:v>
                </c:pt>
                <c:pt idx="6">
                  <c:v>Online TA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0.21940899999999999</c:v>
                </c:pt>
                <c:pt idx="1">
                  <c:v>0.130552</c:v>
                </c:pt>
                <c:pt idx="2">
                  <c:v>0.18734700000000001</c:v>
                </c:pt>
                <c:pt idx="3">
                  <c:v>0.153419</c:v>
                </c:pt>
                <c:pt idx="4">
                  <c:v>0.61062000000000005</c:v>
                </c:pt>
                <c:pt idx="5">
                  <c:v>0.34316000000000002</c:v>
                </c:pt>
                <c:pt idx="6">
                  <c:v>0.36721100000000001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B9-6049-A3F4-4DB75CCF0A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9"/>
        <c:overlap val="100"/>
        <c:axId val="483535903"/>
        <c:axId val="483533823"/>
      </c:barChart>
      <c:catAx>
        <c:axId val="4835359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Market</a:t>
                </a:r>
                <a:r>
                  <a:rPr lang="en-US" baseline="0" dirty="0"/>
                  <a:t> Segment</a:t>
                </a:r>
                <a:endParaRPr lang="id-ID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3533823"/>
        <c:crosses val="autoZero"/>
        <c:auto val="1"/>
        <c:lblAlgn val="ctr"/>
        <c:lblOffset val="100"/>
        <c:noMultiLvlLbl val="0"/>
      </c:catAx>
      <c:valAx>
        <c:axId val="483533823"/>
        <c:scaling>
          <c:orientation val="minMax"/>
          <c:max val="1"/>
        </c:scaling>
        <c:delete val="0"/>
        <c:axPos val="l"/>
        <c:majorGridlines>
          <c:spPr>
            <a:ln w="1905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Cancellation</a:t>
                </a:r>
                <a:r>
                  <a:rPr lang="en-US" baseline="0" dirty="0"/>
                  <a:t> Percentage</a:t>
                </a:r>
                <a:endParaRPr lang="id-ID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35359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63465006561667"/>
          <c:y val="0.73945635386974029"/>
          <c:w val="0.32867807549652739"/>
          <c:h val="5.05451498712288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Cancelled Booking</c:v>
                </c:pt>
              </c:strCache>
            </c:strRef>
          </c:tx>
          <c:spPr>
            <a:solidFill>
              <a:srgbClr val="FFBC59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International</c:v>
                </c:pt>
                <c:pt idx="1">
                  <c:v>Local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0.23594599999999999</c:v>
                </c:pt>
                <c:pt idx="1">
                  <c:v>0.56633299999999998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BB-F847-B912-AAB8AB7539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3646543"/>
        <c:axId val="413644047"/>
      </c:barChart>
      <c:catAx>
        <c:axId val="4136465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3644047"/>
        <c:crosses val="autoZero"/>
        <c:auto val="1"/>
        <c:lblAlgn val="ctr"/>
        <c:lblOffset val="100"/>
        <c:noMultiLvlLbl val="0"/>
      </c:catAx>
      <c:valAx>
        <c:axId val="413644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36465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Cancelled Booking</c:v>
                </c:pt>
              </c:strCache>
            </c:strRef>
          </c:tx>
          <c:spPr>
            <a:solidFill>
              <a:srgbClr val="FFBC59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Never Cancelled</c:v>
                </c:pt>
                <c:pt idx="1">
                  <c:v>Previously Cancelled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0.33900000000000002</c:v>
                </c:pt>
                <c:pt idx="1">
                  <c:v>0.91600000000000004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58-2340-8FC4-3DE76CE313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83035519"/>
        <c:axId val="483043423"/>
      </c:barChart>
      <c:catAx>
        <c:axId val="4830355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3043423"/>
        <c:crosses val="autoZero"/>
        <c:auto val="1"/>
        <c:lblAlgn val="ctr"/>
        <c:lblOffset val="100"/>
        <c:noMultiLvlLbl val="0"/>
      </c:catAx>
      <c:valAx>
        <c:axId val="4830434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30355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4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Slide">
  <p:cSld name="14_Title 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6"/>
          <p:cNvSpPr txBox="1">
            <a:spLocks noGrp="1"/>
          </p:cNvSpPr>
          <p:nvPr>
            <p:ph type="title"/>
          </p:nvPr>
        </p:nvSpPr>
        <p:spPr>
          <a:xfrm>
            <a:off x="1724526" y="126584"/>
            <a:ext cx="3891083" cy="2358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ource Sans Pro"/>
              <a:buNone/>
              <a:defRPr sz="3400" b="1" i="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6"/>
          <p:cNvSpPr txBox="1"/>
          <p:nvPr/>
        </p:nvSpPr>
        <p:spPr>
          <a:xfrm>
            <a:off x="11386269" y="235611"/>
            <a:ext cx="647753" cy="32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sz="1200" b="1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" name="Google Shape;30;p36"/>
          <p:cNvSpPr>
            <a:spLocks noGrp="1"/>
          </p:cNvSpPr>
          <p:nvPr>
            <p:ph type="pic" idx="2"/>
          </p:nvPr>
        </p:nvSpPr>
        <p:spPr>
          <a:xfrm>
            <a:off x="5064966" y="1"/>
            <a:ext cx="3125635" cy="2293298"/>
          </a:xfrm>
          <a:prstGeom prst="rect">
            <a:avLst/>
          </a:prstGeom>
          <a:gradFill>
            <a:gsLst>
              <a:gs pos="0">
                <a:srgbClr val="D8D8D8"/>
              </a:gs>
              <a:gs pos="99000">
                <a:srgbClr val="BFBFBF"/>
              </a:gs>
              <a:gs pos="100000">
                <a:srgbClr val="BFBFBF"/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3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3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3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" name="Google Shape;65;p4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3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4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11" Type="http://schemas.openxmlformats.org/officeDocument/2006/relationships/image" Target="../media/image4.png"/><Relationship Id="rId5" Type="http://schemas.openxmlformats.org/officeDocument/2006/relationships/image" Target="../media/image7.jp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"/>
          <p:cNvPicPr preferRelativeResize="0"/>
          <p:nvPr/>
        </p:nvPicPr>
        <p:blipFill rotWithShape="1">
          <a:blip r:embed="rId3">
            <a:alphaModFix/>
          </a:blip>
          <a:srcRect l="7990" t="25923" r="8804" b="32675"/>
          <a:stretch/>
        </p:blipFill>
        <p:spPr>
          <a:xfrm>
            <a:off x="1214586" y="1578286"/>
            <a:ext cx="9762827" cy="2732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10"/>
          <p:cNvGrpSpPr/>
          <p:nvPr/>
        </p:nvGrpSpPr>
        <p:grpSpPr>
          <a:xfrm>
            <a:off x="1519807" y="198900"/>
            <a:ext cx="5227452" cy="5795401"/>
            <a:chOff x="704638" y="0"/>
            <a:chExt cx="5227452" cy="5795401"/>
          </a:xfrm>
        </p:grpSpPr>
        <p:sp>
          <p:nvSpPr>
            <p:cNvPr id="222" name="Google Shape;222;p10"/>
            <p:cNvSpPr/>
            <p:nvPr/>
          </p:nvSpPr>
          <p:spPr>
            <a:xfrm rot="4396374">
              <a:off x="1040020" y="1153239"/>
              <a:ext cx="5002934" cy="348892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quadBezTo>
                    <a:pt x="20000" y="40000"/>
                    <a:pt x="93748" y="15000"/>
                  </a:quadBezTo>
                  <a:lnTo>
                    <a:pt x="92569" y="0"/>
                  </a:lnTo>
                  <a:lnTo>
                    <a:pt x="120000" y="18786"/>
                  </a:lnTo>
                  <a:lnTo>
                    <a:pt x="96465" y="49572"/>
                  </a:lnTo>
                  <a:lnTo>
                    <a:pt x="95286" y="34572"/>
                  </a:lnTo>
                  <a:quadBezTo>
                    <a:pt x="30000" y="44572"/>
                    <a:pt x="0" y="120000"/>
                  </a:quadBezTo>
                  <a:close/>
                </a:path>
              </a:pathLst>
            </a:cu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0"/>
            <p:cNvSpPr/>
            <p:nvPr/>
          </p:nvSpPr>
          <p:spPr>
            <a:xfrm>
              <a:off x="704638" y="0"/>
              <a:ext cx="2358728" cy="9272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0"/>
            <p:cNvSpPr txBox="1"/>
            <p:nvPr/>
          </p:nvSpPr>
          <p:spPr>
            <a:xfrm>
              <a:off x="704638" y="0"/>
              <a:ext cx="2358728" cy="9272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100" tIns="71100" rIns="71100" bIns="711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600"/>
                <a:buFont typeface="Calibri"/>
                <a:buNone/>
              </a:pPr>
              <a:endParaRPr sz="5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5" name="Google Shape;225;p10"/>
          <p:cNvSpPr txBox="1"/>
          <p:nvPr/>
        </p:nvSpPr>
        <p:spPr>
          <a:xfrm>
            <a:off x="4172111" y="146381"/>
            <a:ext cx="3566450" cy="85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800" b="1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Target </a:t>
            </a:r>
            <a:endParaRPr sz="4800" b="1" i="0" u="none" strike="noStrike" cap="non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p10"/>
          <p:cNvSpPr/>
          <p:nvPr/>
        </p:nvSpPr>
        <p:spPr>
          <a:xfrm>
            <a:off x="528507" y="436185"/>
            <a:ext cx="1386769" cy="13438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37%</a:t>
            </a:r>
            <a:endParaRPr sz="3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0"/>
          <p:cNvSpPr txBox="1"/>
          <p:nvPr/>
        </p:nvSpPr>
        <p:spPr>
          <a:xfrm>
            <a:off x="5770605" y="66726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p10"/>
          <p:cNvPicPr preferRelativeResize="0"/>
          <p:nvPr/>
        </p:nvPicPr>
        <p:blipFill rotWithShape="1">
          <a:blip r:embed="rId3">
            <a:alphaModFix/>
          </a:blip>
          <a:srcRect l="42277" t="22910" r="11910" b="16278"/>
          <a:stretch/>
        </p:blipFill>
        <p:spPr>
          <a:xfrm>
            <a:off x="6774836" y="1180568"/>
            <a:ext cx="5439616" cy="481373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0"/>
          <p:cNvSpPr/>
          <p:nvPr/>
        </p:nvSpPr>
        <p:spPr>
          <a:xfrm>
            <a:off x="5770604" y="5244501"/>
            <a:ext cx="1470853" cy="1388747"/>
          </a:xfrm>
          <a:prstGeom prst="ellipse">
            <a:avLst/>
          </a:prstGeom>
          <a:solidFill>
            <a:srgbClr val="6483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10%</a:t>
            </a:r>
            <a:endParaRPr sz="3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0"/>
          <p:cNvSpPr/>
          <p:nvPr/>
        </p:nvSpPr>
        <p:spPr>
          <a:xfrm>
            <a:off x="712056" y="3070341"/>
            <a:ext cx="3460055" cy="853142"/>
          </a:xfrm>
          <a:prstGeom prst="roundRect">
            <a:avLst>
              <a:gd name="adj" fmla="val 16667"/>
            </a:avLst>
          </a:prstGeom>
          <a:solidFill>
            <a:srgbClr val="FFB8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Menurunkan Cancellation rate</a:t>
            </a:r>
            <a:endParaRPr/>
          </a:p>
        </p:txBody>
      </p:sp>
      <p:sp>
        <p:nvSpPr>
          <p:cNvPr id="231" name="Google Shape;231;p10"/>
          <p:cNvSpPr/>
          <p:nvPr/>
        </p:nvSpPr>
        <p:spPr>
          <a:xfrm>
            <a:off x="152400" y="152400"/>
            <a:ext cx="7397262" cy="8471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0"/>
          <p:cNvSpPr/>
          <p:nvPr/>
        </p:nvSpPr>
        <p:spPr>
          <a:xfrm>
            <a:off x="-1" y="0"/>
            <a:ext cx="3689479" cy="72057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0"/>
          <p:cNvSpPr/>
          <p:nvPr/>
        </p:nvSpPr>
        <p:spPr>
          <a:xfrm>
            <a:off x="152399" y="152401"/>
            <a:ext cx="4352249" cy="8471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0"/>
          <p:cNvSpPr/>
          <p:nvPr/>
        </p:nvSpPr>
        <p:spPr>
          <a:xfrm>
            <a:off x="1618575" y="6088771"/>
            <a:ext cx="4352249" cy="11155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0"/>
          <p:cNvSpPr/>
          <p:nvPr/>
        </p:nvSpPr>
        <p:spPr>
          <a:xfrm>
            <a:off x="1618575" y="5756022"/>
            <a:ext cx="2319456" cy="11155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0"/>
          <p:cNvSpPr/>
          <p:nvPr/>
        </p:nvSpPr>
        <p:spPr>
          <a:xfrm>
            <a:off x="8343668" y="436185"/>
            <a:ext cx="2319456" cy="11155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0"/>
          <p:cNvSpPr/>
          <p:nvPr/>
        </p:nvSpPr>
        <p:spPr>
          <a:xfrm>
            <a:off x="9344036" y="-47414"/>
            <a:ext cx="2847963" cy="71033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0"/>
          <p:cNvSpPr/>
          <p:nvPr/>
        </p:nvSpPr>
        <p:spPr>
          <a:xfrm>
            <a:off x="-26501" y="5577211"/>
            <a:ext cx="2957512" cy="2957512"/>
          </a:xfrm>
          <a:prstGeom prst="ellipse">
            <a:avLst/>
          </a:prstGeom>
          <a:solidFill>
            <a:srgbClr val="F8F8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0"/>
          <p:cNvSpPr/>
          <p:nvPr/>
        </p:nvSpPr>
        <p:spPr>
          <a:xfrm>
            <a:off x="-2398109" y="471335"/>
            <a:ext cx="3776856" cy="3776856"/>
          </a:xfrm>
          <a:prstGeom prst="ellipse">
            <a:avLst/>
          </a:prstGeom>
          <a:solidFill>
            <a:srgbClr val="F8F8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0"/>
          <p:cNvSpPr/>
          <p:nvPr/>
        </p:nvSpPr>
        <p:spPr>
          <a:xfrm>
            <a:off x="10573425" y="5194083"/>
            <a:ext cx="1439165" cy="1439165"/>
          </a:xfrm>
          <a:prstGeom prst="ellipse">
            <a:avLst/>
          </a:prstGeom>
          <a:solidFill>
            <a:srgbClr val="F8F8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0"/>
          <p:cNvSpPr txBox="1"/>
          <p:nvPr/>
        </p:nvSpPr>
        <p:spPr>
          <a:xfrm>
            <a:off x="-2185988" y="497205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0"/>
          <p:cNvSpPr/>
          <p:nvPr/>
        </p:nvSpPr>
        <p:spPr>
          <a:xfrm>
            <a:off x="2517038" y="747078"/>
            <a:ext cx="554775" cy="8046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0"/>
          <p:cNvSpPr/>
          <p:nvPr/>
        </p:nvSpPr>
        <p:spPr>
          <a:xfrm>
            <a:off x="2617552" y="5127558"/>
            <a:ext cx="554775" cy="8046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0"/>
          <p:cNvSpPr/>
          <p:nvPr/>
        </p:nvSpPr>
        <p:spPr>
          <a:xfrm>
            <a:off x="2508427" y="1427707"/>
            <a:ext cx="7560152" cy="5615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5" name="Google Shape;245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02250" y="1824199"/>
            <a:ext cx="6558291" cy="4740427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0"/>
          <p:cNvSpPr/>
          <p:nvPr/>
        </p:nvSpPr>
        <p:spPr>
          <a:xfrm>
            <a:off x="1609441" y="1083643"/>
            <a:ext cx="1836532" cy="1779715"/>
          </a:xfrm>
          <a:prstGeom prst="ellipse">
            <a:avLst/>
          </a:prstGeom>
          <a:solidFill>
            <a:srgbClr val="553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37%</a:t>
            </a:r>
            <a:endParaRPr sz="3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0"/>
          <p:cNvSpPr/>
          <p:nvPr/>
        </p:nvSpPr>
        <p:spPr>
          <a:xfrm>
            <a:off x="9683573" y="3001560"/>
            <a:ext cx="1796371" cy="1696093"/>
          </a:xfrm>
          <a:prstGeom prst="ellipse">
            <a:avLst/>
          </a:prstGeom>
          <a:solidFill>
            <a:srgbClr val="553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20%</a:t>
            </a:r>
            <a:endParaRPr sz="3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0"/>
          <p:cNvSpPr txBox="1"/>
          <p:nvPr/>
        </p:nvSpPr>
        <p:spPr>
          <a:xfrm>
            <a:off x="4495440" y="770883"/>
            <a:ext cx="39427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63E94"/>
                </a:solidFill>
                <a:latin typeface="Arial"/>
                <a:ea typeface="Arial"/>
                <a:cs typeface="Arial"/>
                <a:sym typeface="Arial"/>
              </a:rPr>
              <a:t>Menurunkan cancellation rate</a:t>
            </a:r>
            <a:endParaRPr sz="1800">
              <a:solidFill>
                <a:srgbClr val="563E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0"/>
          <p:cNvSpPr txBox="1"/>
          <p:nvPr/>
        </p:nvSpPr>
        <p:spPr>
          <a:xfrm>
            <a:off x="4277034" y="17734"/>
            <a:ext cx="3566450" cy="85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800" b="1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Target </a:t>
            </a:r>
            <a:endParaRPr sz="4800" b="1" i="0" u="none" strike="noStrike" cap="non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11"/>
          <p:cNvGrpSpPr/>
          <p:nvPr/>
        </p:nvGrpSpPr>
        <p:grpSpPr>
          <a:xfrm>
            <a:off x="409153" y="512084"/>
            <a:ext cx="5944078" cy="5944078"/>
            <a:chOff x="2902488" y="902232"/>
            <a:chExt cx="3339000" cy="3339000"/>
          </a:xfrm>
        </p:grpSpPr>
        <p:sp>
          <p:nvSpPr>
            <p:cNvPr id="255" name="Google Shape;255;p11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w="19050" cap="flat" cmpd="sng">
              <a:solidFill>
                <a:srgbClr val="F7CA48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1"/>
            <p:cNvSpPr/>
            <p:nvPr/>
          </p:nvSpPr>
          <p:spPr>
            <a:xfrm>
              <a:off x="3123875" y="1123625"/>
              <a:ext cx="2896500" cy="2896200"/>
            </a:xfrm>
            <a:prstGeom prst="pie">
              <a:avLst>
                <a:gd name="adj1" fmla="val 2689583"/>
                <a:gd name="adj2" fmla="val 13510993"/>
              </a:avLst>
            </a:prstGeom>
            <a:solidFill>
              <a:srgbClr val="FFB801"/>
            </a:solidFill>
            <a:ln w="9525" cap="flat" cmpd="sng">
              <a:solidFill>
                <a:srgbClr val="F7CA4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" name="Google Shape;257;p11"/>
          <p:cNvGrpSpPr/>
          <p:nvPr/>
        </p:nvGrpSpPr>
        <p:grpSpPr>
          <a:xfrm>
            <a:off x="1794704" y="1930654"/>
            <a:ext cx="3232659" cy="3232659"/>
            <a:chOff x="3664038" y="1663782"/>
            <a:chExt cx="1815900" cy="1815900"/>
          </a:xfrm>
        </p:grpSpPr>
        <p:sp>
          <p:nvSpPr>
            <p:cNvPr id="258" name="Google Shape;258;p11"/>
            <p:cNvSpPr/>
            <p:nvPr/>
          </p:nvSpPr>
          <p:spPr>
            <a:xfrm>
              <a:off x="3664038" y="1663782"/>
              <a:ext cx="1815900" cy="1815900"/>
            </a:xfrm>
            <a:prstGeom prst="ellipse">
              <a:avLst/>
            </a:prstGeom>
            <a:solidFill>
              <a:srgbClr val="F7CA48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509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1"/>
            <p:cNvSpPr txBox="1"/>
            <p:nvPr/>
          </p:nvSpPr>
          <p:spPr>
            <a:xfrm>
              <a:off x="3899988" y="2158482"/>
              <a:ext cx="1344000" cy="826500"/>
            </a:xfrm>
            <a:prstGeom prst="rect">
              <a:avLst/>
            </a:prstGeom>
            <a:solidFill>
              <a:srgbClr val="F7CA4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Roboto"/>
                <a:buNone/>
              </a:pPr>
              <a:r>
                <a:rPr lang="en-US" sz="3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Metrics</a:t>
              </a:r>
              <a:endParaRPr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60" name="Google Shape;260;p11"/>
          <p:cNvPicPr preferRelativeResize="0"/>
          <p:nvPr/>
        </p:nvPicPr>
        <p:blipFill rotWithShape="1">
          <a:blip r:embed="rId3">
            <a:alphaModFix/>
          </a:blip>
          <a:srcRect l="43215" t="15914" r="11480" b="16129"/>
          <a:stretch/>
        </p:blipFill>
        <p:spPr>
          <a:xfrm>
            <a:off x="6572866" y="0"/>
            <a:ext cx="5619134" cy="561913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1"/>
          <p:cNvSpPr/>
          <p:nvPr/>
        </p:nvSpPr>
        <p:spPr>
          <a:xfrm>
            <a:off x="6769510" y="206477"/>
            <a:ext cx="2109019" cy="3368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1"/>
          <p:cNvSpPr/>
          <p:nvPr/>
        </p:nvSpPr>
        <p:spPr>
          <a:xfrm>
            <a:off x="9382433" y="206477"/>
            <a:ext cx="2342535" cy="336840"/>
          </a:xfrm>
          <a:prstGeom prst="rect">
            <a:avLst/>
          </a:prstGeom>
          <a:solidFill>
            <a:srgbClr val="F7CA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3" name="Google Shape;263;p11"/>
          <p:cNvGrpSpPr/>
          <p:nvPr/>
        </p:nvGrpSpPr>
        <p:grpSpPr>
          <a:xfrm>
            <a:off x="299361" y="492881"/>
            <a:ext cx="2133598" cy="2034723"/>
            <a:chOff x="2859873" y="853971"/>
            <a:chExt cx="1068600" cy="1068600"/>
          </a:xfrm>
        </p:grpSpPr>
        <p:sp>
          <p:nvSpPr>
            <p:cNvPr id="264" name="Google Shape;264;p11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FF86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1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solidFill>
              <a:srgbClr val="FF86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Roboto"/>
                <a:buNone/>
              </a:pPr>
              <a:r>
                <a:rPr lang="en-US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Cancellation rate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6" name="Google Shape;266;p11"/>
          <p:cNvGrpSpPr/>
          <p:nvPr/>
        </p:nvGrpSpPr>
        <p:grpSpPr>
          <a:xfrm>
            <a:off x="4329424" y="4618513"/>
            <a:ext cx="2133598" cy="2034723"/>
            <a:chOff x="2859873" y="853971"/>
            <a:chExt cx="1068600" cy="1068600"/>
          </a:xfrm>
        </p:grpSpPr>
        <p:sp>
          <p:nvSpPr>
            <p:cNvPr id="267" name="Google Shape;267;p11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FF86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1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solidFill>
              <a:srgbClr val="FF86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Roboto"/>
                <a:buNone/>
              </a:pPr>
              <a:r>
                <a:rPr lang="en-US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Revenue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5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2"/>
          <p:cNvSpPr txBox="1"/>
          <p:nvPr/>
        </p:nvSpPr>
        <p:spPr>
          <a:xfrm>
            <a:off x="0" y="272547"/>
            <a:ext cx="4917233" cy="51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7C27AC"/>
                </a:solidFill>
                <a:latin typeface="Montserrat"/>
                <a:ea typeface="Montserrat"/>
                <a:cs typeface="Montserrat"/>
                <a:sym typeface="Montserrat"/>
              </a:rPr>
              <a:t>Exploratory Data Analyst</a:t>
            </a:r>
            <a:endParaRPr/>
          </a:p>
        </p:txBody>
      </p:sp>
      <p:sp>
        <p:nvSpPr>
          <p:cNvPr id="274" name="Google Shape;274;p12"/>
          <p:cNvSpPr txBox="1"/>
          <p:nvPr/>
        </p:nvSpPr>
        <p:spPr>
          <a:xfrm>
            <a:off x="0" y="637101"/>
            <a:ext cx="105330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Lead time</a:t>
            </a:r>
            <a:endParaRPr sz="1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0" y="5287000"/>
            <a:ext cx="12192000" cy="15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2"/>
          <p:cNvPicPr preferRelativeResize="0"/>
          <p:nvPr/>
        </p:nvPicPr>
        <p:blipFill rotWithShape="1">
          <a:blip r:embed="rId4">
            <a:alphaModFix/>
          </a:blip>
          <a:srcRect l="82087" t="33004" r="-773" b="34099"/>
          <a:stretch/>
        </p:blipFill>
        <p:spPr>
          <a:xfrm>
            <a:off x="9340886" y="3683402"/>
            <a:ext cx="2947252" cy="334914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12"/>
          <p:cNvSpPr txBox="1"/>
          <p:nvPr/>
        </p:nvSpPr>
        <p:spPr>
          <a:xfrm>
            <a:off x="7727701" y="752824"/>
            <a:ext cx="3871200" cy="41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3970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C27A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Pemesanan hotel dengan lead time lebih dari </a:t>
            </a:r>
            <a:r>
              <a:rPr lang="en-US" sz="1800" b="1">
                <a:solidFill>
                  <a:srgbClr val="7C27A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7 bulan</a:t>
            </a:r>
            <a:r>
              <a:rPr lang="en-US" sz="1800">
                <a:solidFill>
                  <a:srgbClr val="7C27A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memiliki peluang pembatalan lebih besar (</a:t>
            </a:r>
            <a:r>
              <a:rPr lang="en-US" sz="1800" b="1">
                <a:solidFill>
                  <a:srgbClr val="7C27A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&gt;50%)</a:t>
            </a:r>
            <a:endParaRPr sz="1800" b="1">
              <a:solidFill>
                <a:srgbClr val="7C27AC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1">
              <a:solidFill>
                <a:srgbClr val="7C27AC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3970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C27A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Semakin lama Lead time semakin tinggi kemungkinan pemesanan dibatalkan</a:t>
            </a:r>
            <a:endParaRPr sz="1800" b="1">
              <a:solidFill>
                <a:srgbClr val="7C27AC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78" name="Google Shape;278;p12"/>
          <p:cNvGraphicFramePr/>
          <p:nvPr/>
        </p:nvGraphicFramePr>
        <p:xfrm>
          <a:off x="250174" y="1229675"/>
          <a:ext cx="7743452" cy="46913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279" name="Google Shape;279;p12"/>
          <p:cNvCxnSpPr/>
          <p:nvPr/>
        </p:nvCxnSpPr>
        <p:spPr>
          <a:xfrm>
            <a:off x="4593848" y="1312607"/>
            <a:ext cx="0" cy="3944897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3"/>
          <p:cNvSpPr txBox="1"/>
          <p:nvPr/>
        </p:nvSpPr>
        <p:spPr>
          <a:xfrm>
            <a:off x="0" y="272547"/>
            <a:ext cx="4917233" cy="51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7C27AC"/>
                </a:solidFill>
                <a:latin typeface="Montserrat"/>
                <a:ea typeface="Montserrat"/>
                <a:cs typeface="Montserrat"/>
                <a:sym typeface="Montserrat"/>
              </a:rPr>
              <a:t>Exploratory Data Analyst</a:t>
            </a:r>
            <a:endParaRPr/>
          </a:p>
        </p:txBody>
      </p:sp>
      <p:sp>
        <p:nvSpPr>
          <p:cNvPr id="285" name="Google Shape;285;p13"/>
          <p:cNvSpPr txBox="1"/>
          <p:nvPr/>
        </p:nvSpPr>
        <p:spPr>
          <a:xfrm>
            <a:off x="0" y="786534"/>
            <a:ext cx="105330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Parking Space &amp; Cancelled Rate</a:t>
            </a:r>
            <a:endParaRPr sz="1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0" y="5287000"/>
            <a:ext cx="12192000" cy="15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3"/>
          <p:cNvPicPr preferRelativeResize="0"/>
          <p:nvPr/>
        </p:nvPicPr>
        <p:blipFill rotWithShape="1">
          <a:blip r:embed="rId4">
            <a:alphaModFix/>
          </a:blip>
          <a:srcRect l="40750" t="63073" r="39147"/>
          <a:stretch/>
        </p:blipFill>
        <p:spPr>
          <a:xfrm>
            <a:off x="8647050" y="2205695"/>
            <a:ext cx="3771900" cy="44723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8" name="Google Shape;288;p13"/>
          <p:cNvGraphicFramePr/>
          <p:nvPr/>
        </p:nvGraphicFramePr>
        <p:xfrm>
          <a:off x="304800" y="1609158"/>
          <a:ext cx="7052796" cy="38239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89" name="Google Shape;289;p13"/>
          <p:cNvSpPr txBox="1"/>
          <p:nvPr/>
        </p:nvSpPr>
        <p:spPr>
          <a:xfrm>
            <a:off x="7223613" y="2713727"/>
            <a:ext cx="353261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7C27AC"/>
                </a:solidFill>
                <a:latin typeface="Arial"/>
                <a:ea typeface="Arial"/>
                <a:cs typeface="Arial"/>
                <a:sym typeface="Arial"/>
              </a:rPr>
              <a:t>Pemesanan yang memerlukan tempat parkir tidak melakukan pembatalan pesanan</a:t>
            </a:r>
            <a:endParaRPr sz="1100" b="1" i="0">
              <a:solidFill>
                <a:srgbClr val="7C27A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3"/>
          <p:cNvSpPr/>
          <p:nvPr/>
        </p:nvSpPr>
        <p:spPr>
          <a:xfrm>
            <a:off x="1569620" y="3286327"/>
            <a:ext cx="632964" cy="434711"/>
          </a:xfrm>
          <a:prstGeom prst="rect">
            <a:avLst/>
          </a:prstGeom>
          <a:solidFill>
            <a:srgbClr val="7C27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60%</a:t>
            </a:r>
            <a:endParaRPr/>
          </a:p>
        </p:txBody>
      </p:sp>
      <p:sp>
        <p:nvSpPr>
          <p:cNvPr id="291" name="Google Shape;291;p13"/>
          <p:cNvSpPr/>
          <p:nvPr/>
        </p:nvSpPr>
        <p:spPr>
          <a:xfrm>
            <a:off x="4828842" y="2265877"/>
            <a:ext cx="600699" cy="373069"/>
          </a:xfrm>
          <a:prstGeom prst="rect">
            <a:avLst/>
          </a:prstGeom>
          <a:solidFill>
            <a:srgbClr val="7C27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100%</a:t>
            </a:r>
            <a:endParaRPr/>
          </a:p>
        </p:txBody>
      </p:sp>
      <p:sp>
        <p:nvSpPr>
          <p:cNvPr id="292" name="Google Shape;292;p13"/>
          <p:cNvSpPr/>
          <p:nvPr/>
        </p:nvSpPr>
        <p:spPr>
          <a:xfrm>
            <a:off x="2566086" y="3780065"/>
            <a:ext cx="527529" cy="336422"/>
          </a:xfrm>
          <a:prstGeom prst="rect">
            <a:avLst/>
          </a:prstGeom>
          <a:solidFill>
            <a:srgbClr val="FFBC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7C27AC"/>
                </a:solidFill>
                <a:latin typeface="Calibri"/>
                <a:ea typeface="Calibri"/>
                <a:cs typeface="Calibri"/>
                <a:sym typeface="Calibri"/>
              </a:rPr>
              <a:t>40%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4"/>
          <p:cNvSpPr txBox="1"/>
          <p:nvPr/>
        </p:nvSpPr>
        <p:spPr>
          <a:xfrm>
            <a:off x="0" y="272547"/>
            <a:ext cx="4917233" cy="51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7C27AC"/>
                </a:solidFill>
                <a:latin typeface="Montserrat"/>
                <a:ea typeface="Montserrat"/>
                <a:cs typeface="Montserrat"/>
                <a:sym typeface="Montserrat"/>
              </a:rPr>
              <a:t>Exploratory Data Analyst</a:t>
            </a:r>
            <a:endParaRPr/>
          </a:p>
        </p:txBody>
      </p:sp>
      <p:sp>
        <p:nvSpPr>
          <p:cNvPr id="298" name="Google Shape;298;p14"/>
          <p:cNvSpPr txBox="1"/>
          <p:nvPr/>
        </p:nvSpPr>
        <p:spPr>
          <a:xfrm>
            <a:off x="0" y="786534"/>
            <a:ext cx="105330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Cancellation rate by market segment</a:t>
            </a:r>
            <a:endParaRPr sz="1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9" name="Google Shape;29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0" y="5287000"/>
            <a:ext cx="12192000" cy="15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4"/>
          <p:cNvPicPr preferRelativeResize="0"/>
          <p:nvPr/>
        </p:nvPicPr>
        <p:blipFill rotWithShape="1">
          <a:blip r:embed="rId4">
            <a:alphaModFix/>
          </a:blip>
          <a:srcRect t="67654" r="77934"/>
          <a:stretch/>
        </p:blipFill>
        <p:spPr>
          <a:xfrm>
            <a:off x="9628660" y="4092362"/>
            <a:ext cx="2867469" cy="271314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1" name="Google Shape;301;p14"/>
          <p:cNvGraphicFramePr/>
          <p:nvPr/>
        </p:nvGraphicFramePr>
        <p:xfrm>
          <a:off x="-304129" y="1444940"/>
          <a:ext cx="9676657" cy="51405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02" name="Google Shape;302;p14"/>
          <p:cNvSpPr txBox="1"/>
          <p:nvPr/>
        </p:nvSpPr>
        <p:spPr>
          <a:xfrm>
            <a:off x="9531411" y="2501083"/>
            <a:ext cx="266058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7C27AC"/>
                </a:solidFill>
                <a:latin typeface="Arial"/>
                <a:ea typeface="Arial"/>
                <a:cs typeface="Arial"/>
                <a:sym typeface="Arial"/>
              </a:rPr>
              <a:t>Groups 61% (tertinggi)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7C27A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7C27AC"/>
                </a:solidFill>
                <a:latin typeface="Arial"/>
                <a:ea typeface="Arial"/>
                <a:cs typeface="Arial"/>
                <a:sym typeface="Arial"/>
              </a:rPr>
              <a:t>Aviation, Complementary, Corporate, Direct 18 - 22%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7C27A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7C27AC"/>
                </a:solidFill>
                <a:latin typeface="Arial"/>
                <a:ea typeface="Arial"/>
                <a:cs typeface="Arial"/>
                <a:sym typeface="Arial"/>
              </a:rPr>
              <a:t>Travel Agent 34 - 36 %</a:t>
            </a:r>
            <a:endParaRPr/>
          </a:p>
        </p:txBody>
      </p:sp>
      <p:sp>
        <p:nvSpPr>
          <p:cNvPr id="303" name="Google Shape;303;p14"/>
          <p:cNvSpPr txBox="1"/>
          <p:nvPr/>
        </p:nvSpPr>
        <p:spPr>
          <a:xfrm>
            <a:off x="9531413" y="1888044"/>
            <a:ext cx="26605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7C27AC"/>
                </a:solidFill>
                <a:latin typeface="Arial"/>
                <a:ea typeface="Arial"/>
                <a:cs typeface="Arial"/>
                <a:sym typeface="Arial"/>
              </a:rPr>
              <a:t>Berikut persentase tingkat pembatalan :</a:t>
            </a:r>
            <a:endParaRPr/>
          </a:p>
        </p:txBody>
      </p:sp>
      <p:sp>
        <p:nvSpPr>
          <p:cNvPr id="304" name="Google Shape;304;p14"/>
          <p:cNvSpPr/>
          <p:nvPr/>
        </p:nvSpPr>
        <p:spPr>
          <a:xfrm>
            <a:off x="5892799" y="2829638"/>
            <a:ext cx="453292" cy="284367"/>
          </a:xfrm>
          <a:prstGeom prst="rect">
            <a:avLst/>
          </a:prstGeom>
          <a:solidFill>
            <a:srgbClr val="FFBC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7C27AC"/>
                </a:solidFill>
                <a:latin typeface="Calibri"/>
                <a:ea typeface="Calibri"/>
                <a:cs typeface="Calibri"/>
                <a:sym typeface="Calibri"/>
              </a:rPr>
              <a:t>61%</a:t>
            </a:r>
            <a:endParaRPr/>
          </a:p>
        </p:txBody>
      </p:sp>
      <p:sp>
        <p:nvSpPr>
          <p:cNvPr id="305" name="Google Shape;305;p14"/>
          <p:cNvSpPr/>
          <p:nvPr/>
        </p:nvSpPr>
        <p:spPr>
          <a:xfrm>
            <a:off x="7120373" y="3701412"/>
            <a:ext cx="453292" cy="284367"/>
          </a:xfrm>
          <a:prstGeom prst="rect">
            <a:avLst/>
          </a:prstGeom>
          <a:solidFill>
            <a:srgbClr val="FFBC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7C27AC"/>
                </a:solidFill>
                <a:latin typeface="Calibri"/>
                <a:ea typeface="Calibri"/>
                <a:cs typeface="Calibri"/>
                <a:sym typeface="Calibri"/>
              </a:rPr>
              <a:t>34%</a:t>
            </a:r>
            <a:endParaRPr/>
          </a:p>
        </p:txBody>
      </p:sp>
      <p:sp>
        <p:nvSpPr>
          <p:cNvPr id="306" name="Google Shape;306;p14"/>
          <p:cNvSpPr/>
          <p:nvPr/>
        </p:nvSpPr>
        <p:spPr>
          <a:xfrm>
            <a:off x="8328687" y="3658807"/>
            <a:ext cx="453292" cy="284367"/>
          </a:xfrm>
          <a:prstGeom prst="rect">
            <a:avLst/>
          </a:prstGeom>
          <a:solidFill>
            <a:srgbClr val="FFBC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7C27AC"/>
                </a:solidFill>
                <a:latin typeface="Calibri"/>
                <a:ea typeface="Calibri"/>
                <a:cs typeface="Calibri"/>
                <a:sym typeface="Calibri"/>
              </a:rPr>
              <a:t>36%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5"/>
          <p:cNvSpPr txBox="1"/>
          <p:nvPr/>
        </p:nvSpPr>
        <p:spPr>
          <a:xfrm>
            <a:off x="0" y="272547"/>
            <a:ext cx="4917233" cy="51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7C27AC"/>
                </a:solidFill>
                <a:latin typeface="Montserrat"/>
                <a:ea typeface="Montserrat"/>
                <a:cs typeface="Montserrat"/>
                <a:sym typeface="Montserrat"/>
              </a:rPr>
              <a:t>Exploratory Data Analyst</a:t>
            </a:r>
            <a:endParaRPr/>
          </a:p>
        </p:txBody>
      </p:sp>
      <p:pic>
        <p:nvPicPr>
          <p:cNvPr id="312" name="Google Shape;31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2" y="5310424"/>
            <a:ext cx="12192001" cy="15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5"/>
          <p:cNvPicPr preferRelativeResize="0"/>
          <p:nvPr/>
        </p:nvPicPr>
        <p:blipFill rotWithShape="1">
          <a:blip r:embed="rId4">
            <a:alphaModFix/>
          </a:blip>
          <a:srcRect t="33003" r="85296" b="33661"/>
          <a:stretch/>
        </p:blipFill>
        <p:spPr>
          <a:xfrm>
            <a:off x="9503229" y="2587728"/>
            <a:ext cx="2550189" cy="373168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4" name="Google Shape;314;p15"/>
          <p:cNvGraphicFramePr/>
          <p:nvPr/>
        </p:nvGraphicFramePr>
        <p:xfrm>
          <a:off x="446702" y="1349536"/>
          <a:ext cx="6443955" cy="3960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15" name="Google Shape;315;p15"/>
          <p:cNvSpPr/>
          <p:nvPr/>
        </p:nvSpPr>
        <p:spPr>
          <a:xfrm>
            <a:off x="4963188" y="1877975"/>
            <a:ext cx="606623" cy="434715"/>
          </a:xfrm>
          <a:prstGeom prst="rect">
            <a:avLst/>
          </a:prstGeom>
          <a:solidFill>
            <a:srgbClr val="FFBC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C27AC"/>
                </a:solidFill>
                <a:latin typeface="Calibri"/>
                <a:ea typeface="Calibri"/>
                <a:cs typeface="Calibri"/>
                <a:sym typeface="Calibri"/>
              </a:rPr>
              <a:t>56%</a:t>
            </a:r>
            <a:endParaRPr/>
          </a:p>
        </p:txBody>
      </p:sp>
      <p:sp>
        <p:nvSpPr>
          <p:cNvPr id="316" name="Google Shape;316;p15"/>
          <p:cNvSpPr txBox="1"/>
          <p:nvPr/>
        </p:nvSpPr>
        <p:spPr>
          <a:xfrm>
            <a:off x="7123880" y="2178561"/>
            <a:ext cx="44815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7C27AC"/>
                </a:solidFill>
                <a:latin typeface="Arial"/>
                <a:ea typeface="Arial"/>
                <a:cs typeface="Arial"/>
                <a:sym typeface="Arial"/>
              </a:rPr>
              <a:t>Pemesan turis lokal memiliki kemungkinan lebih tinggi untuk pembatalan pemesanan</a:t>
            </a:r>
            <a:endParaRPr sz="1200" b="1" i="0">
              <a:solidFill>
                <a:srgbClr val="7C27A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5"/>
          <p:cNvSpPr/>
          <p:nvPr/>
        </p:nvSpPr>
        <p:spPr>
          <a:xfrm>
            <a:off x="2046096" y="3509230"/>
            <a:ext cx="606623" cy="434715"/>
          </a:xfrm>
          <a:prstGeom prst="rect">
            <a:avLst/>
          </a:prstGeom>
          <a:solidFill>
            <a:srgbClr val="FFBC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C27AC"/>
                </a:solidFill>
                <a:latin typeface="Calibri"/>
                <a:ea typeface="Calibri"/>
                <a:cs typeface="Calibri"/>
                <a:sym typeface="Calibri"/>
              </a:rPr>
              <a:t>23%</a:t>
            </a:r>
            <a:endParaRPr/>
          </a:p>
        </p:txBody>
      </p:sp>
      <p:sp>
        <p:nvSpPr>
          <p:cNvPr id="318" name="Google Shape;318;p15"/>
          <p:cNvSpPr txBox="1"/>
          <p:nvPr/>
        </p:nvSpPr>
        <p:spPr>
          <a:xfrm>
            <a:off x="0" y="786534"/>
            <a:ext cx="105330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Guest location</a:t>
            </a:r>
            <a:endParaRPr sz="1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3" name="Google Shape;323;p16"/>
          <p:cNvGraphicFramePr/>
          <p:nvPr/>
        </p:nvGraphicFramePr>
        <p:xfrm>
          <a:off x="1017813" y="1451774"/>
          <a:ext cx="4585161" cy="42180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4" name="Google Shape;324;p16"/>
          <p:cNvPicPr preferRelativeResize="0"/>
          <p:nvPr/>
        </p:nvPicPr>
        <p:blipFill rotWithShape="1">
          <a:blip r:embed="rId4">
            <a:alphaModFix/>
          </a:blip>
          <a:srcRect l="37415" t="29355" r="40995" b="37085"/>
          <a:stretch/>
        </p:blipFill>
        <p:spPr>
          <a:xfrm>
            <a:off x="8974397" y="2692904"/>
            <a:ext cx="3465095" cy="347651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6"/>
          <p:cNvSpPr txBox="1"/>
          <p:nvPr/>
        </p:nvSpPr>
        <p:spPr>
          <a:xfrm>
            <a:off x="0" y="272547"/>
            <a:ext cx="4917233" cy="51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7C27AC"/>
                </a:solidFill>
                <a:latin typeface="Montserrat"/>
                <a:ea typeface="Montserrat"/>
                <a:cs typeface="Montserrat"/>
                <a:sym typeface="Montserrat"/>
              </a:rPr>
              <a:t>Exploratory Data Analyst</a:t>
            </a:r>
            <a:endParaRPr/>
          </a:p>
        </p:txBody>
      </p:sp>
      <p:pic>
        <p:nvPicPr>
          <p:cNvPr id="326" name="Google Shape;326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-12836" y="5319084"/>
            <a:ext cx="12204835" cy="157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6"/>
          <p:cNvSpPr txBox="1"/>
          <p:nvPr/>
        </p:nvSpPr>
        <p:spPr>
          <a:xfrm>
            <a:off x="0" y="786534"/>
            <a:ext cx="105330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Cancellation rate for previously cancelled booking</a:t>
            </a:r>
            <a:endParaRPr sz="1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6"/>
          <p:cNvSpPr/>
          <p:nvPr/>
        </p:nvSpPr>
        <p:spPr>
          <a:xfrm>
            <a:off x="4171979" y="1973032"/>
            <a:ext cx="584919" cy="434715"/>
          </a:xfrm>
          <a:prstGeom prst="rect">
            <a:avLst/>
          </a:prstGeom>
          <a:solidFill>
            <a:srgbClr val="FFBC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C27AC"/>
                </a:solidFill>
                <a:latin typeface="Calibri"/>
                <a:ea typeface="Calibri"/>
                <a:cs typeface="Calibri"/>
                <a:sym typeface="Calibri"/>
              </a:rPr>
              <a:t>92%</a:t>
            </a:r>
            <a:endParaRPr/>
          </a:p>
        </p:txBody>
      </p:sp>
      <p:sp>
        <p:nvSpPr>
          <p:cNvPr id="329" name="Google Shape;329;p16"/>
          <p:cNvSpPr txBox="1"/>
          <p:nvPr/>
        </p:nvSpPr>
        <p:spPr>
          <a:xfrm>
            <a:off x="6488338" y="2190389"/>
            <a:ext cx="458516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7C27AC"/>
                </a:solidFill>
                <a:latin typeface="Arial"/>
                <a:ea typeface="Arial"/>
                <a:cs typeface="Arial"/>
                <a:sym typeface="Arial"/>
              </a:rPr>
              <a:t>Pemesan yang sebelumnya pernah melakukan pembatalan pemesanan, memiliki kemungkinan lebih tinggi untuk membatalkan pesanan nya</a:t>
            </a:r>
            <a:endParaRPr sz="1100" b="1" i="0">
              <a:solidFill>
                <a:srgbClr val="7C27A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6"/>
          <p:cNvSpPr/>
          <p:nvPr/>
        </p:nvSpPr>
        <p:spPr>
          <a:xfrm>
            <a:off x="2135236" y="3929571"/>
            <a:ext cx="595438" cy="368000"/>
          </a:xfrm>
          <a:prstGeom prst="rect">
            <a:avLst/>
          </a:prstGeom>
          <a:solidFill>
            <a:srgbClr val="FFBC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C27AC"/>
                </a:solidFill>
                <a:latin typeface="Calibri"/>
                <a:ea typeface="Calibri"/>
                <a:cs typeface="Calibri"/>
                <a:sym typeface="Calibri"/>
              </a:rPr>
              <a:t>34%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-100718" y="0"/>
            <a:ext cx="12292718" cy="6914654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7"/>
          <p:cNvSpPr txBox="1"/>
          <p:nvPr/>
        </p:nvSpPr>
        <p:spPr>
          <a:xfrm>
            <a:off x="1685926" y="91644"/>
            <a:ext cx="9501188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Cleansing and Pre Processing</a:t>
            </a:r>
            <a:endParaRPr sz="32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37" name="Google Shape;337;p17"/>
          <p:cNvGrpSpPr/>
          <p:nvPr/>
        </p:nvGrpSpPr>
        <p:grpSpPr>
          <a:xfrm>
            <a:off x="182096" y="1332815"/>
            <a:ext cx="4664300" cy="3987599"/>
            <a:chOff x="439977" y="23111"/>
            <a:chExt cx="4664300" cy="3987599"/>
          </a:xfrm>
        </p:grpSpPr>
        <p:sp>
          <p:nvSpPr>
            <p:cNvPr id="338" name="Google Shape;338;p17"/>
            <p:cNvSpPr/>
            <p:nvPr/>
          </p:nvSpPr>
          <p:spPr>
            <a:xfrm rot="5400000">
              <a:off x="716132" y="1178558"/>
              <a:ext cx="1042333" cy="1186659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  <a:gradFill>
              <a:gsLst>
                <a:gs pos="0">
                  <a:srgbClr val="541469"/>
                </a:gs>
                <a:gs pos="50000">
                  <a:srgbClr val="791D99"/>
                </a:gs>
                <a:gs pos="100000">
                  <a:srgbClr val="9224B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7"/>
            <p:cNvSpPr/>
            <p:nvPr/>
          </p:nvSpPr>
          <p:spPr>
            <a:xfrm>
              <a:off x="439977" y="23111"/>
              <a:ext cx="1754675" cy="1228216"/>
            </a:xfrm>
            <a:prstGeom prst="roundRect">
              <a:avLst>
                <a:gd name="adj" fmla="val 16670"/>
              </a:avLst>
            </a:prstGeom>
            <a:gradFill>
              <a:gsLst>
                <a:gs pos="0">
                  <a:srgbClr val="541469"/>
                </a:gs>
                <a:gs pos="50000">
                  <a:srgbClr val="791D99"/>
                </a:gs>
                <a:gs pos="100000">
                  <a:srgbClr val="9224B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7"/>
            <p:cNvSpPr txBox="1"/>
            <p:nvPr/>
          </p:nvSpPr>
          <p:spPr>
            <a:xfrm>
              <a:off x="499944" y="83078"/>
              <a:ext cx="1634741" cy="11082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3800" tIns="83800" rIns="83800" bIns="83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lang="en-US" sz="2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Handle Missing Value</a:t>
              </a:r>
              <a:endParaRPr/>
            </a:p>
          </p:txBody>
        </p:sp>
        <p:sp>
          <p:nvSpPr>
            <p:cNvPr id="341" name="Google Shape;341;p17"/>
            <p:cNvSpPr/>
            <p:nvPr/>
          </p:nvSpPr>
          <p:spPr>
            <a:xfrm>
              <a:off x="2194653" y="140249"/>
              <a:ext cx="1276183" cy="992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7"/>
            <p:cNvSpPr/>
            <p:nvPr/>
          </p:nvSpPr>
          <p:spPr>
            <a:xfrm rot="5400000">
              <a:off x="2170945" y="2558250"/>
              <a:ext cx="1042333" cy="1186659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  <a:gradFill>
              <a:gsLst>
                <a:gs pos="0">
                  <a:srgbClr val="7A1C70"/>
                </a:gs>
                <a:gs pos="50000">
                  <a:srgbClr val="B02AA2"/>
                </a:gs>
                <a:gs pos="100000">
                  <a:srgbClr val="D333C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7"/>
            <p:cNvSpPr/>
            <p:nvPr/>
          </p:nvSpPr>
          <p:spPr>
            <a:xfrm>
              <a:off x="1894790" y="1402802"/>
              <a:ext cx="1754675" cy="1228216"/>
            </a:xfrm>
            <a:prstGeom prst="roundRect">
              <a:avLst>
                <a:gd name="adj" fmla="val 16670"/>
              </a:avLst>
            </a:prstGeom>
            <a:gradFill>
              <a:gsLst>
                <a:gs pos="0">
                  <a:srgbClr val="7A1C70"/>
                </a:gs>
                <a:gs pos="50000">
                  <a:srgbClr val="B02AA2"/>
                </a:gs>
                <a:gs pos="100000">
                  <a:srgbClr val="D333C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7"/>
            <p:cNvSpPr txBox="1"/>
            <p:nvPr/>
          </p:nvSpPr>
          <p:spPr>
            <a:xfrm>
              <a:off x="1954757" y="1462769"/>
              <a:ext cx="1634741" cy="11082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3800" tIns="83800" rIns="83800" bIns="83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lang="en-US" sz="2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Handle Duplicated Value</a:t>
              </a:r>
              <a:endParaRPr/>
            </a:p>
          </p:txBody>
        </p:sp>
        <p:sp>
          <p:nvSpPr>
            <p:cNvPr id="345" name="Google Shape;345;p17"/>
            <p:cNvSpPr/>
            <p:nvPr/>
          </p:nvSpPr>
          <p:spPr>
            <a:xfrm>
              <a:off x="3649465" y="1519941"/>
              <a:ext cx="1276183" cy="992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7"/>
            <p:cNvSpPr/>
            <p:nvPr/>
          </p:nvSpPr>
          <p:spPr>
            <a:xfrm>
              <a:off x="3349602" y="2782494"/>
              <a:ext cx="1754675" cy="1228216"/>
            </a:xfrm>
            <a:prstGeom prst="roundRect">
              <a:avLst>
                <a:gd name="adj" fmla="val 16670"/>
              </a:avLst>
            </a:prstGeom>
            <a:gradFill>
              <a:gsLst>
                <a:gs pos="0">
                  <a:srgbClr val="331771"/>
                </a:gs>
                <a:gs pos="50000">
                  <a:srgbClr val="4B21A5"/>
                </a:gs>
                <a:gs pos="100000">
                  <a:srgbClr val="5B28C6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7"/>
            <p:cNvSpPr txBox="1"/>
            <p:nvPr/>
          </p:nvSpPr>
          <p:spPr>
            <a:xfrm>
              <a:off x="3409569" y="2842461"/>
              <a:ext cx="1634741" cy="11082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3800" tIns="83800" rIns="83800" bIns="83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lang="en-US" sz="2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Handle Outlier</a:t>
              </a:r>
              <a:endParaRPr/>
            </a:p>
          </p:txBody>
        </p:sp>
      </p:grpSp>
      <p:sp>
        <p:nvSpPr>
          <p:cNvPr id="348" name="Google Shape;348;p17"/>
          <p:cNvSpPr txBox="1"/>
          <p:nvPr/>
        </p:nvSpPr>
        <p:spPr>
          <a:xfrm>
            <a:off x="1911790" y="1514474"/>
            <a:ext cx="413385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Company 🡪 Drop 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Agent 🡪 Ada ID = 1, tidak ada = 0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Country 🡪 Isi dengan nilai modus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Children 🡪 Hapus baris yang tidak memiliki value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7"/>
          <p:cNvSpPr txBox="1"/>
          <p:nvPr/>
        </p:nvSpPr>
        <p:spPr>
          <a:xfrm>
            <a:off x="3376612" y="3133859"/>
            <a:ext cx="206692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Tidak ada duplicated</a:t>
            </a:r>
            <a:endParaRPr/>
          </a:p>
          <a:p>
            <a:pPr marL="1270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value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17"/>
          <p:cNvSpPr txBox="1"/>
          <p:nvPr/>
        </p:nvSpPr>
        <p:spPr>
          <a:xfrm>
            <a:off x="2879871" y="5348356"/>
            <a:ext cx="88261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98450" marR="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Mengubah outlier menjadi batas atas (High Limit)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8450" marR="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Ganti nilai outlier dari feature yang memiliki nilai low limit dan high limit yang sama, menjadi nilai terdekat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1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0871" t="43949" r="15247" b="9158"/>
          <a:stretch/>
        </p:blipFill>
        <p:spPr>
          <a:xfrm>
            <a:off x="-128583" y="1885950"/>
            <a:ext cx="7966791" cy="4986338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18"/>
          <p:cNvSpPr txBox="1"/>
          <p:nvPr/>
        </p:nvSpPr>
        <p:spPr>
          <a:xfrm>
            <a:off x="3934748" y="91644"/>
            <a:ext cx="4673395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8E2EAE"/>
                </a:solidFill>
                <a:latin typeface="Montserrat"/>
                <a:ea typeface="Montserrat"/>
                <a:cs typeface="Montserrat"/>
                <a:sym typeface="Montserrat"/>
              </a:rPr>
              <a:t>Feature Engineering</a:t>
            </a:r>
            <a:endParaRPr sz="3200" b="1" i="0" u="none" strike="noStrike" cap="none">
              <a:solidFill>
                <a:srgbClr val="8E2EA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7" name="Google Shape;357;p18"/>
          <p:cNvSpPr/>
          <p:nvPr/>
        </p:nvSpPr>
        <p:spPr>
          <a:xfrm>
            <a:off x="4729163" y="755840"/>
            <a:ext cx="3243262" cy="49093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8E2EAE"/>
                </a:solidFill>
                <a:latin typeface="Calibri"/>
                <a:ea typeface="Calibri"/>
                <a:cs typeface="Calibri"/>
                <a:sym typeface="Calibri"/>
              </a:rPr>
              <a:t>Feature Transformation</a:t>
            </a:r>
            <a:endParaRPr/>
          </a:p>
        </p:txBody>
      </p:sp>
      <p:sp>
        <p:nvSpPr>
          <p:cNvPr id="358" name="Google Shape;358;p18"/>
          <p:cNvSpPr/>
          <p:nvPr/>
        </p:nvSpPr>
        <p:spPr>
          <a:xfrm>
            <a:off x="1857375" y="1885950"/>
            <a:ext cx="3157538" cy="900113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541469"/>
              </a:gs>
              <a:gs pos="50000">
                <a:srgbClr val="791D99"/>
              </a:gs>
              <a:gs pos="100000">
                <a:srgbClr val="9224B7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Normalized / Re-scaled</a:t>
            </a:r>
            <a:endParaRPr/>
          </a:p>
        </p:txBody>
      </p:sp>
      <p:sp>
        <p:nvSpPr>
          <p:cNvPr id="359" name="Google Shape;359;p18"/>
          <p:cNvSpPr/>
          <p:nvPr/>
        </p:nvSpPr>
        <p:spPr>
          <a:xfrm>
            <a:off x="7671087" y="1885950"/>
            <a:ext cx="3157538" cy="900113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7A1C70"/>
              </a:gs>
              <a:gs pos="50000">
                <a:srgbClr val="B02AA2"/>
              </a:gs>
              <a:gs pos="100000">
                <a:srgbClr val="D333C3"/>
              </a:gs>
            </a:gsLst>
            <a:lin ang="81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Categorical Encoding</a:t>
            </a:r>
            <a:endParaRPr/>
          </a:p>
        </p:txBody>
      </p:sp>
      <p:sp>
        <p:nvSpPr>
          <p:cNvPr id="360" name="Google Shape;360;p18"/>
          <p:cNvSpPr/>
          <p:nvPr/>
        </p:nvSpPr>
        <p:spPr>
          <a:xfrm>
            <a:off x="7671087" y="3486154"/>
            <a:ext cx="3157538" cy="528638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541469"/>
              </a:gs>
              <a:gs pos="50000">
                <a:srgbClr val="791D99"/>
              </a:gs>
              <a:gs pos="100000">
                <a:srgbClr val="9224B7"/>
              </a:gs>
            </a:gsLst>
            <a:lin ang="135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Label encoding</a:t>
            </a:r>
            <a:endParaRPr/>
          </a:p>
        </p:txBody>
      </p:sp>
      <p:sp>
        <p:nvSpPr>
          <p:cNvPr id="361" name="Google Shape;361;p18"/>
          <p:cNvSpPr/>
          <p:nvPr/>
        </p:nvSpPr>
        <p:spPr>
          <a:xfrm>
            <a:off x="7671087" y="4164809"/>
            <a:ext cx="3157538" cy="528638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7A1C70"/>
              </a:gs>
              <a:gs pos="50000">
                <a:srgbClr val="B02AA2"/>
              </a:gs>
              <a:gs pos="100000">
                <a:srgbClr val="D333C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One hot encoding</a:t>
            </a:r>
            <a:endParaRPr/>
          </a:p>
        </p:txBody>
      </p:sp>
      <p:sp>
        <p:nvSpPr>
          <p:cNvPr id="362" name="Google Shape;362;p18"/>
          <p:cNvSpPr/>
          <p:nvPr/>
        </p:nvSpPr>
        <p:spPr>
          <a:xfrm>
            <a:off x="9099837" y="2918403"/>
            <a:ext cx="300037" cy="45344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93E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pic>
        <p:nvPicPr>
          <p:cNvPr id="368" name="Google Shape;368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0510" t="10402" r="11087" b="14560"/>
          <a:stretch/>
        </p:blipFill>
        <p:spPr>
          <a:xfrm>
            <a:off x="0" y="-16885"/>
            <a:ext cx="10801350" cy="689177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19"/>
          <p:cNvSpPr/>
          <p:nvPr/>
        </p:nvSpPr>
        <p:spPr>
          <a:xfrm>
            <a:off x="128588" y="142875"/>
            <a:ext cx="10401300" cy="728663"/>
          </a:xfrm>
          <a:prstGeom prst="rect">
            <a:avLst/>
          </a:prstGeom>
          <a:solidFill>
            <a:srgbClr val="FDFE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9"/>
          <p:cNvSpPr/>
          <p:nvPr/>
        </p:nvSpPr>
        <p:spPr>
          <a:xfrm>
            <a:off x="6457951" y="-16885"/>
            <a:ext cx="5734050" cy="4231698"/>
          </a:xfrm>
          <a:prstGeom prst="rect">
            <a:avLst/>
          </a:prstGeom>
          <a:solidFill>
            <a:srgbClr val="FDFE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9"/>
          <p:cNvSpPr/>
          <p:nvPr/>
        </p:nvSpPr>
        <p:spPr>
          <a:xfrm>
            <a:off x="6914252" y="5324953"/>
            <a:ext cx="5095877" cy="1261022"/>
          </a:xfrm>
          <a:custGeom>
            <a:avLst/>
            <a:gdLst/>
            <a:ahLst/>
            <a:cxnLst/>
            <a:rect l="l" t="t" r="r" b="b"/>
            <a:pathLst>
              <a:path w="5095877" h="1261022" fill="none" extrusionOk="0">
                <a:moveTo>
                  <a:pt x="0" y="210170"/>
                </a:moveTo>
                <a:cubicBezTo>
                  <a:pt x="-4577" y="103284"/>
                  <a:pt x="74207" y="-26390"/>
                  <a:pt x="210170" y="0"/>
                </a:cubicBezTo>
                <a:cubicBezTo>
                  <a:pt x="445008" y="-50650"/>
                  <a:pt x="626993" y="54822"/>
                  <a:pt x="841367" y="0"/>
                </a:cubicBezTo>
                <a:cubicBezTo>
                  <a:pt x="1055741" y="-54822"/>
                  <a:pt x="1104428" y="21224"/>
                  <a:pt x="1332299" y="0"/>
                </a:cubicBezTo>
                <a:cubicBezTo>
                  <a:pt x="1560170" y="-21224"/>
                  <a:pt x="1677024" y="42560"/>
                  <a:pt x="1963496" y="0"/>
                </a:cubicBezTo>
                <a:cubicBezTo>
                  <a:pt x="2249968" y="-42560"/>
                  <a:pt x="2297807" y="1530"/>
                  <a:pt x="2407672" y="0"/>
                </a:cubicBezTo>
                <a:cubicBezTo>
                  <a:pt x="2517537" y="-1530"/>
                  <a:pt x="2826265" y="18363"/>
                  <a:pt x="3038870" y="0"/>
                </a:cubicBezTo>
                <a:cubicBezTo>
                  <a:pt x="3251475" y="-18363"/>
                  <a:pt x="3356413" y="30020"/>
                  <a:pt x="3529801" y="0"/>
                </a:cubicBezTo>
                <a:cubicBezTo>
                  <a:pt x="3703189" y="-30020"/>
                  <a:pt x="3838287" y="33"/>
                  <a:pt x="3973977" y="0"/>
                </a:cubicBezTo>
                <a:cubicBezTo>
                  <a:pt x="4109667" y="-33"/>
                  <a:pt x="4442051" y="46908"/>
                  <a:pt x="4885707" y="0"/>
                </a:cubicBezTo>
                <a:cubicBezTo>
                  <a:pt x="4994272" y="28101"/>
                  <a:pt x="5109245" y="97930"/>
                  <a:pt x="5095877" y="210170"/>
                </a:cubicBezTo>
                <a:cubicBezTo>
                  <a:pt x="5122578" y="334833"/>
                  <a:pt x="5090050" y="530509"/>
                  <a:pt x="5095877" y="638918"/>
                </a:cubicBezTo>
                <a:cubicBezTo>
                  <a:pt x="5101704" y="747327"/>
                  <a:pt x="5062011" y="916682"/>
                  <a:pt x="5095877" y="1050852"/>
                </a:cubicBezTo>
                <a:cubicBezTo>
                  <a:pt x="5105383" y="1190160"/>
                  <a:pt x="5014773" y="1273875"/>
                  <a:pt x="4885707" y="1261022"/>
                </a:cubicBezTo>
                <a:cubicBezTo>
                  <a:pt x="4754453" y="1273261"/>
                  <a:pt x="4583311" y="1211288"/>
                  <a:pt x="4441531" y="1261022"/>
                </a:cubicBezTo>
                <a:cubicBezTo>
                  <a:pt x="4299751" y="1310756"/>
                  <a:pt x="4094401" y="1195211"/>
                  <a:pt x="3763578" y="1261022"/>
                </a:cubicBezTo>
                <a:cubicBezTo>
                  <a:pt x="3432755" y="1326833"/>
                  <a:pt x="3383235" y="1215945"/>
                  <a:pt x="3179136" y="1261022"/>
                </a:cubicBezTo>
                <a:cubicBezTo>
                  <a:pt x="2975037" y="1306099"/>
                  <a:pt x="2748551" y="1221858"/>
                  <a:pt x="2501183" y="1261022"/>
                </a:cubicBezTo>
                <a:cubicBezTo>
                  <a:pt x="2253815" y="1300186"/>
                  <a:pt x="2012814" y="1248194"/>
                  <a:pt x="1869986" y="1261022"/>
                </a:cubicBezTo>
                <a:cubicBezTo>
                  <a:pt x="1727158" y="1273850"/>
                  <a:pt x="1575198" y="1239912"/>
                  <a:pt x="1332299" y="1261022"/>
                </a:cubicBezTo>
                <a:cubicBezTo>
                  <a:pt x="1089400" y="1282132"/>
                  <a:pt x="652668" y="1134718"/>
                  <a:pt x="210170" y="1261022"/>
                </a:cubicBezTo>
                <a:cubicBezTo>
                  <a:pt x="94485" y="1278720"/>
                  <a:pt x="8628" y="1159184"/>
                  <a:pt x="0" y="1050852"/>
                </a:cubicBezTo>
                <a:cubicBezTo>
                  <a:pt x="-43944" y="885460"/>
                  <a:pt x="6193" y="749303"/>
                  <a:pt x="0" y="630511"/>
                </a:cubicBezTo>
                <a:cubicBezTo>
                  <a:pt x="-6193" y="511719"/>
                  <a:pt x="45195" y="395591"/>
                  <a:pt x="0" y="210170"/>
                </a:cubicBezTo>
                <a:close/>
              </a:path>
              <a:path w="5095877" h="1261022" extrusionOk="0">
                <a:moveTo>
                  <a:pt x="0" y="210170"/>
                </a:moveTo>
                <a:cubicBezTo>
                  <a:pt x="-15983" y="84237"/>
                  <a:pt x="78478" y="5862"/>
                  <a:pt x="210170" y="0"/>
                </a:cubicBezTo>
                <a:cubicBezTo>
                  <a:pt x="408560" y="-23751"/>
                  <a:pt x="622168" y="36365"/>
                  <a:pt x="888123" y="0"/>
                </a:cubicBezTo>
                <a:cubicBezTo>
                  <a:pt x="1154078" y="-36365"/>
                  <a:pt x="1248161" y="22518"/>
                  <a:pt x="1425810" y="0"/>
                </a:cubicBezTo>
                <a:cubicBezTo>
                  <a:pt x="1603459" y="-22518"/>
                  <a:pt x="1756907" y="49366"/>
                  <a:pt x="1916741" y="0"/>
                </a:cubicBezTo>
                <a:cubicBezTo>
                  <a:pt x="2076575" y="-49366"/>
                  <a:pt x="2350535" y="2310"/>
                  <a:pt x="2547939" y="0"/>
                </a:cubicBezTo>
                <a:cubicBezTo>
                  <a:pt x="2745343" y="-2310"/>
                  <a:pt x="2976167" y="37827"/>
                  <a:pt x="3085625" y="0"/>
                </a:cubicBezTo>
                <a:cubicBezTo>
                  <a:pt x="3195083" y="-37827"/>
                  <a:pt x="3540837" y="8576"/>
                  <a:pt x="3763578" y="0"/>
                </a:cubicBezTo>
                <a:cubicBezTo>
                  <a:pt x="3986319" y="-8576"/>
                  <a:pt x="4025283" y="33026"/>
                  <a:pt x="4254510" y="0"/>
                </a:cubicBezTo>
                <a:cubicBezTo>
                  <a:pt x="4483737" y="-33026"/>
                  <a:pt x="4739967" y="27895"/>
                  <a:pt x="4885707" y="0"/>
                </a:cubicBezTo>
                <a:cubicBezTo>
                  <a:pt x="5028184" y="6348"/>
                  <a:pt x="5064491" y="89020"/>
                  <a:pt x="5095877" y="210170"/>
                </a:cubicBezTo>
                <a:cubicBezTo>
                  <a:pt x="5140287" y="398142"/>
                  <a:pt x="5085225" y="545647"/>
                  <a:pt x="5095877" y="630511"/>
                </a:cubicBezTo>
                <a:cubicBezTo>
                  <a:pt x="5106529" y="715375"/>
                  <a:pt x="5056081" y="878908"/>
                  <a:pt x="5095877" y="1050852"/>
                </a:cubicBezTo>
                <a:cubicBezTo>
                  <a:pt x="5106410" y="1179828"/>
                  <a:pt x="5007556" y="1255966"/>
                  <a:pt x="4885707" y="1261022"/>
                </a:cubicBezTo>
                <a:cubicBezTo>
                  <a:pt x="4637579" y="1312774"/>
                  <a:pt x="4486413" y="1195779"/>
                  <a:pt x="4301265" y="1261022"/>
                </a:cubicBezTo>
                <a:cubicBezTo>
                  <a:pt x="4116117" y="1326265"/>
                  <a:pt x="3983186" y="1254995"/>
                  <a:pt x="3716823" y="1261022"/>
                </a:cubicBezTo>
                <a:cubicBezTo>
                  <a:pt x="3450460" y="1267049"/>
                  <a:pt x="3221017" y="1197593"/>
                  <a:pt x="3038870" y="1261022"/>
                </a:cubicBezTo>
                <a:cubicBezTo>
                  <a:pt x="2856723" y="1324451"/>
                  <a:pt x="2627087" y="1236353"/>
                  <a:pt x="2454428" y="1261022"/>
                </a:cubicBezTo>
                <a:cubicBezTo>
                  <a:pt x="2281769" y="1285691"/>
                  <a:pt x="2175527" y="1231554"/>
                  <a:pt x="2010252" y="1261022"/>
                </a:cubicBezTo>
                <a:cubicBezTo>
                  <a:pt x="1844977" y="1290490"/>
                  <a:pt x="1664771" y="1254161"/>
                  <a:pt x="1519320" y="1261022"/>
                </a:cubicBezTo>
                <a:cubicBezTo>
                  <a:pt x="1373869" y="1267883"/>
                  <a:pt x="986623" y="1210492"/>
                  <a:pt x="841367" y="1261022"/>
                </a:cubicBezTo>
                <a:cubicBezTo>
                  <a:pt x="696111" y="1311552"/>
                  <a:pt x="510861" y="1227697"/>
                  <a:pt x="210170" y="1261022"/>
                </a:cubicBezTo>
                <a:cubicBezTo>
                  <a:pt x="104181" y="1280990"/>
                  <a:pt x="-23386" y="1179259"/>
                  <a:pt x="0" y="1050852"/>
                </a:cubicBezTo>
                <a:cubicBezTo>
                  <a:pt x="-9277" y="852904"/>
                  <a:pt x="19444" y="781945"/>
                  <a:pt x="0" y="622104"/>
                </a:cubicBezTo>
                <a:cubicBezTo>
                  <a:pt x="-19444" y="462263"/>
                  <a:pt x="17659" y="382512"/>
                  <a:pt x="0" y="210170"/>
                </a:cubicBezTo>
                <a:close/>
              </a:path>
            </a:pathLst>
          </a:custGeom>
          <a:solidFill>
            <a:srgbClr val="D8E3F6"/>
          </a:solidFill>
          <a:ln w="28575" cap="flat" cmpd="sng">
            <a:solidFill>
              <a:srgbClr val="B9B8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Guest Location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Value menjadi local and internasional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Meal =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Undifined diubah jadi SC (No Meal Package)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Market Segment =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Undifined diganti jadi nilai modus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9"/>
          <p:cNvSpPr txBox="1"/>
          <p:nvPr/>
        </p:nvSpPr>
        <p:spPr>
          <a:xfrm>
            <a:off x="3934748" y="91644"/>
            <a:ext cx="4673395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282D45"/>
                </a:solidFill>
                <a:latin typeface="Montserrat"/>
                <a:ea typeface="Montserrat"/>
                <a:cs typeface="Montserrat"/>
                <a:sym typeface="Montserrat"/>
              </a:rPr>
              <a:t>Feature Engineering</a:t>
            </a:r>
            <a:endParaRPr sz="3200" b="1" i="0" u="none" strike="noStrike" cap="none">
              <a:solidFill>
                <a:srgbClr val="282D4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3" name="Google Shape;373;p19"/>
          <p:cNvSpPr/>
          <p:nvPr/>
        </p:nvSpPr>
        <p:spPr>
          <a:xfrm>
            <a:off x="4791805" y="755840"/>
            <a:ext cx="2959280" cy="49093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82D45"/>
                </a:solidFill>
                <a:latin typeface="Calibri"/>
                <a:ea typeface="Calibri"/>
                <a:cs typeface="Calibri"/>
                <a:sym typeface="Calibri"/>
              </a:rPr>
              <a:t>Feature Extraction</a:t>
            </a:r>
            <a:endParaRPr/>
          </a:p>
        </p:txBody>
      </p:sp>
      <p:sp>
        <p:nvSpPr>
          <p:cNvPr id="374" name="Google Shape;374;p19"/>
          <p:cNvSpPr txBox="1"/>
          <p:nvPr/>
        </p:nvSpPr>
        <p:spPr>
          <a:xfrm>
            <a:off x="7158429" y="1684440"/>
            <a:ext cx="2295871" cy="369332"/>
          </a:xfrm>
          <a:prstGeom prst="rect">
            <a:avLst/>
          </a:prstGeom>
          <a:solidFill>
            <a:srgbClr val="D8E3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stays in weekend night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19"/>
          <p:cNvSpPr txBox="1"/>
          <p:nvPr/>
        </p:nvSpPr>
        <p:spPr>
          <a:xfrm>
            <a:off x="7158429" y="2126810"/>
            <a:ext cx="2295871" cy="369332"/>
          </a:xfrm>
          <a:prstGeom prst="rect">
            <a:avLst/>
          </a:prstGeom>
          <a:solidFill>
            <a:srgbClr val="422E9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stays in week night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19"/>
          <p:cNvSpPr txBox="1"/>
          <p:nvPr/>
        </p:nvSpPr>
        <p:spPr>
          <a:xfrm>
            <a:off x="10090845" y="1937342"/>
            <a:ext cx="1220288" cy="369332"/>
          </a:xfrm>
          <a:prstGeom prst="rect">
            <a:avLst/>
          </a:prstGeom>
          <a:solidFill>
            <a:srgbClr val="D8E3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stays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19"/>
          <p:cNvSpPr txBox="1"/>
          <p:nvPr/>
        </p:nvSpPr>
        <p:spPr>
          <a:xfrm>
            <a:off x="5734050" y="2707073"/>
            <a:ext cx="978591" cy="369332"/>
          </a:xfrm>
          <a:prstGeom prst="rect">
            <a:avLst/>
          </a:prstGeom>
          <a:solidFill>
            <a:srgbClr val="D8E3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Adults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19"/>
          <p:cNvSpPr txBox="1"/>
          <p:nvPr/>
        </p:nvSpPr>
        <p:spPr>
          <a:xfrm>
            <a:off x="5734050" y="3156237"/>
            <a:ext cx="978591" cy="369332"/>
          </a:xfrm>
          <a:prstGeom prst="rect">
            <a:avLst/>
          </a:prstGeom>
          <a:solidFill>
            <a:srgbClr val="422E9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Children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19"/>
          <p:cNvSpPr txBox="1"/>
          <p:nvPr/>
        </p:nvSpPr>
        <p:spPr>
          <a:xfrm>
            <a:off x="7158499" y="3220031"/>
            <a:ext cx="1220288" cy="369332"/>
          </a:xfrm>
          <a:prstGeom prst="rect">
            <a:avLst/>
          </a:prstGeom>
          <a:solidFill>
            <a:srgbClr val="D8E3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guest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19"/>
          <p:cNvSpPr txBox="1"/>
          <p:nvPr/>
        </p:nvSpPr>
        <p:spPr>
          <a:xfrm>
            <a:off x="5734050" y="3641958"/>
            <a:ext cx="978591" cy="369332"/>
          </a:xfrm>
          <a:prstGeom prst="rect">
            <a:avLst/>
          </a:prstGeom>
          <a:solidFill>
            <a:srgbClr val="D8E3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Babies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19"/>
          <p:cNvSpPr/>
          <p:nvPr/>
        </p:nvSpPr>
        <p:spPr>
          <a:xfrm>
            <a:off x="9385762" y="1869106"/>
            <a:ext cx="773622" cy="49093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82D45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6548759" y="3098433"/>
            <a:ext cx="773622" cy="49093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82D45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6652516" y="1846992"/>
            <a:ext cx="773622" cy="49093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82D45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5171933" y="2852578"/>
            <a:ext cx="773622" cy="49093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82D45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</p:txBody>
      </p:sp>
      <p:sp>
        <p:nvSpPr>
          <p:cNvPr id="385" name="Google Shape;385;p19"/>
          <p:cNvSpPr/>
          <p:nvPr/>
        </p:nvSpPr>
        <p:spPr>
          <a:xfrm>
            <a:off x="5162921" y="3312001"/>
            <a:ext cx="773622" cy="49093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82D45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</p:txBody>
      </p:sp>
      <p:sp>
        <p:nvSpPr>
          <p:cNvPr id="386" name="Google Shape;386;p19"/>
          <p:cNvSpPr txBox="1"/>
          <p:nvPr/>
        </p:nvSpPr>
        <p:spPr>
          <a:xfrm>
            <a:off x="8738957" y="4158270"/>
            <a:ext cx="978591" cy="369332"/>
          </a:xfrm>
          <a:prstGeom prst="rect">
            <a:avLst/>
          </a:prstGeom>
          <a:solidFill>
            <a:srgbClr val="422E9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Children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19"/>
          <p:cNvSpPr txBox="1"/>
          <p:nvPr/>
        </p:nvSpPr>
        <p:spPr>
          <a:xfrm>
            <a:off x="8738957" y="4643991"/>
            <a:ext cx="978591" cy="369332"/>
          </a:xfrm>
          <a:prstGeom prst="rect">
            <a:avLst/>
          </a:prstGeom>
          <a:solidFill>
            <a:srgbClr val="D8E3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Babies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19"/>
          <p:cNvSpPr/>
          <p:nvPr/>
        </p:nvSpPr>
        <p:spPr>
          <a:xfrm>
            <a:off x="8167828" y="4314034"/>
            <a:ext cx="773622" cy="49093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82D45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</p:txBody>
      </p:sp>
      <p:sp>
        <p:nvSpPr>
          <p:cNvPr id="389" name="Google Shape;389;p19"/>
          <p:cNvSpPr txBox="1"/>
          <p:nvPr/>
        </p:nvSpPr>
        <p:spPr>
          <a:xfrm>
            <a:off x="10191206" y="4438162"/>
            <a:ext cx="1220288" cy="369332"/>
          </a:xfrm>
          <a:prstGeom prst="rect">
            <a:avLst/>
          </a:prstGeom>
          <a:solidFill>
            <a:srgbClr val="D8E3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Kids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19"/>
          <p:cNvSpPr/>
          <p:nvPr/>
        </p:nvSpPr>
        <p:spPr>
          <a:xfrm>
            <a:off x="9581466" y="4316564"/>
            <a:ext cx="773622" cy="49093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82D45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3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9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2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1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3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308766" y="3769248"/>
            <a:ext cx="4237476" cy="641838"/>
          </a:xfrm>
          <a:prstGeom prst="rect">
            <a:avLst/>
          </a:prstGeom>
          <a:solidFill>
            <a:srgbClr val="0DAE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 txBox="1">
            <a:spLocks noGrp="1"/>
          </p:cNvSpPr>
          <p:nvPr>
            <p:ph type="subTitle" idx="1"/>
          </p:nvPr>
        </p:nvSpPr>
        <p:spPr>
          <a:xfrm>
            <a:off x="308766" y="2405804"/>
            <a:ext cx="5164755" cy="284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HOTEL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BOOKING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en-US" sz="4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CANCELLATION</a:t>
            </a:r>
            <a:endParaRPr/>
          </a:p>
        </p:txBody>
      </p:sp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49838" y="814938"/>
            <a:ext cx="10287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/>
          <p:nvPr/>
        </p:nvSpPr>
        <p:spPr>
          <a:xfrm>
            <a:off x="0" y="0"/>
            <a:ext cx="12192000" cy="419854"/>
          </a:xfrm>
          <a:prstGeom prst="rect">
            <a:avLst/>
          </a:prstGeom>
          <a:solidFill>
            <a:srgbClr val="0DAE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"/>
          <p:cNvPicPr preferRelativeResize="0"/>
          <p:nvPr/>
        </p:nvPicPr>
        <p:blipFill rotWithShape="1">
          <a:blip r:embed="rId4">
            <a:alphaModFix/>
          </a:blip>
          <a:srcRect l="7990" t="25923" r="8804" b="32675"/>
          <a:stretch/>
        </p:blipFill>
        <p:spPr>
          <a:xfrm>
            <a:off x="5941460" y="419854"/>
            <a:ext cx="5941774" cy="1663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8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20"/>
          <p:cNvSpPr txBox="1"/>
          <p:nvPr/>
        </p:nvSpPr>
        <p:spPr>
          <a:xfrm>
            <a:off x="3934748" y="91644"/>
            <a:ext cx="4673395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5E2701"/>
                </a:solidFill>
                <a:latin typeface="Montserrat"/>
                <a:ea typeface="Montserrat"/>
                <a:cs typeface="Montserrat"/>
                <a:sym typeface="Montserrat"/>
              </a:rPr>
              <a:t>Feature Engineering</a:t>
            </a:r>
            <a:endParaRPr sz="3200" b="1" i="0" u="none" strike="noStrike" cap="none">
              <a:solidFill>
                <a:srgbClr val="5E270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7" name="Google Shape;397;p20"/>
          <p:cNvSpPr/>
          <p:nvPr/>
        </p:nvSpPr>
        <p:spPr>
          <a:xfrm>
            <a:off x="4144297" y="3505051"/>
            <a:ext cx="2344993" cy="79149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20"/>
          <p:cNvSpPr txBox="1"/>
          <p:nvPr/>
        </p:nvSpPr>
        <p:spPr>
          <a:xfrm>
            <a:off x="6814167" y="3429000"/>
            <a:ext cx="3587953" cy="1263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All</a:t>
            </a:r>
            <a:endParaRPr/>
          </a:p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deleted</a:t>
            </a:r>
            <a:endParaRPr sz="3200" b="1" i="0" u="none" strike="noStrike" cap="non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9" name="Google Shape;399;p20"/>
          <p:cNvPicPr preferRelativeResize="0"/>
          <p:nvPr/>
        </p:nvPicPr>
        <p:blipFill rotWithShape="1">
          <a:blip r:embed="rId3">
            <a:alphaModFix/>
          </a:blip>
          <a:srcRect l="18241" t="16458" r="19260" b="5444"/>
          <a:stretch/>
        </p:blipFill>
        <p:spPr>
          <a:xfrm>
            <a:off x="2881312" y="1128712"/>
            <a:ext cx="6429376" cy="5355881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20"/>
          <p:cNvSpPr/>
          <p:nvPr/>
        </p:nvSpPr>
        <p:spPr>
          <a:xfrm>
            <a:off x="4791805" y="755840"/>
            <a:ext cx="2959280" cy="49093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5E2701"/>
                </a:solidFill>
                <a:latin typeface="Calibri"/>
                <a:ea typeface="Calibri"/>
                <a:cs typeface="Calibri"/>
                <a:sym typeface="Calibri"/>
              </a:rPr>
              <a:t>Feature Selection</a:t>
            </a:r>
            <a:endParaRPr/>
          </a:p>
        </p:txBody>
      </p:sp>
      <p:sp>
        <p:nvSpPr>
          <p:cNvPr id="401" name="Google Shape;401;p20"/>
          <p:cNvSpPr/>
          <p:nvPr/>
        </p:nvSpPr>
        <p:spPr>
          <a:xfrm>
            <a:off x="9310688" y="2903448"/>
            <a:ext cx="2448232" cy="439200"/>
          </a:xfrm>
          <a:prstGeom prst="roundRect">
            <a:avLst>
              <a:gd name="adj" fmla="val 16667"/>
            </a:avLst>
          </a:prstGeom>
          <a:solidFill>
            <a:srgbClr val="62376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B801"/>
                </a:solidFill>
                <a:latin typeface="Arial"/>
                <a:ea typeface="Arial"/>
                <a:cs typeface="Arial"/>
                <a:sym typeface="Arial"/>
              </a:rPr>
              <a:t>Babies </a:t>
            </a:r>
            <a:endParaRPr/>
          </a:p>
        </p:txBody>
      </p:sp>
      <p:sp>
        <p:nvSpPr>
          <p:cNvPr id="402" name="Google Shape;402;p20"/>
          <p:cNvSpPr/>
          <p:nvPr/>
        </p:nvSpPr>
        <p:spPr>
          <a:xfrm>
            <a:off x="9310687" y="3495218"/>
            <a:ext cx="2448233" cy="439200"/>
          </a:xfrm>
          <a:prstGeom prst="roundRect">
            <a:avLst>
              <a:gd name="adj" fmla="val 16667"/>
            </a:avLst>
          </a:prstGeom>
          <a:solidFill>
            <a:srgbClr val="62376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B801"/>
                </a:solidFill>
                <a:latin typeface="Arial"/>
                <a:ea typeface="Arial"/>
                <a:cs typeface="Arial"/>
                <a:sym typeface="Arial"/>
              </a:rPr>
              <a:t>Stay in weekend nights</a:t>
            </a:r>
            <a:endParaRPr/>
          </a:p>
        </p:txBody>
      </p:sp>
      <p:sp>
        <p:nvSpPr>
          <p:cNvPr id="403" name="Google Shape;403;p20"/>
          <p:cNvSpPr/>
          <p:nvPr/>
        </p:nvSpPr>
        <p:spPr>
          <a:xfrm>
            <a:off x="9310687" y="4075321"/>
            <a:ext cx="2448233" cy="439200"/>
          </a:xfrm>
          <a:prstGeom prst="roundRect">
            <a:avLst>
              <a:gd name="adj" fmla="val 16667"/>
            </a:avLst>
          </a:prstGeom>
          <a:solidFill>
            <a:srgbClr val="62376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B801"/>
                </a:solidFill>
                <a:latin typeface="Arial"/>
                <a:ea typeface="Arial"/>
                <a:cs typeface="Arial"/>
                <a:sym typeface="Arial"/>
              </a:rPr>
              <a:t>Stay in week nights</a:t>
            </a:r>
            <a:endParaRPr/>
          </a:p>
        </p:txBody>
      </p:sp>
      <p:sp>
        <p:nvSpPr>
          <p:cNvPr id="404" name="Google Shape;404;p20"/>
          <p:cNvSpPr/>
          <p:nvPr/>
        </p:nvSpPr>
        <p:spPr>
          <a:xfrm>
            <a:off x="433080" y="4207193"/>
            <a:ext cx="2448232" cy="439200"/>
          </a:xfrm>
          <a:prstGeom prst="roundRect">
            <a:avLst>
              <a:gd name="adj" fmla="val 16667"/>
            </a:avLst>
          </a:prstGeom>
          <a:solidFill>
            <a:srgbClr val="62376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B801"/>
                </a:solidFill>
                <a:latin typeface="Arial"/>
                <a:ea typeface="Arial"/>
                <a:cs typeface="Arial"/>
                <a:sym typeface="Arial"/>
              </a:rPr>
              <a:t>Credit card</a:t>
            </a:r>
            <a:endParaRPr/>
          </a:p>
        </p:txBody>
      </p:sp>
      <p:sp>
        <p:nvSpPr>
          <p:cNvPr id="405" name="Google Shape;405;p20"/>
          <p:cNvSpPr/>
          <p:nvPr/>
        </p:nvSpPr>
        <p:spPr>
          <a:xfrm>
            <a:off x="9310688" y="2329727"/>
            <a:ext cx="2448232" cy="439200"/>
          </a:xfrm>
          <a:prstGeom prst="roundRect">
            <a:avLst>
              <a:gd name="adj" fmla="val 16667"/>
            </a:avLst>
          </a:prstGeom>
          <a:solidFill>
            <a:srgbClr val="62376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B801"/>
                </a:solidFill>
                <a:latin typeface="Arial"/>
                <a:ea typeface="Arial"/>
                <a:cs typeface="Arial"/>
                <a:sym typeface="Arial"/>
              </a:rPr>
              <a:t>Children</a:t>
            </a:r>
            <a:endParaRPr/>
          </a:p>
        </p:txBody>
      </p:sp>
      <p:sp>
        <p:nvSpPr>
          <p:cNvPr id="406" name="Google Shape;406;p20"/>
          <p:cNvSpPr/>
          <p:nvPr/>
        </p:nvSpPr>
        <p:spPr>
          <a:xfrm>
            <a:off x="433080" y="3627090"/>
            <a:ext cx="2448232" cy="439200"/>
          </a:xfrm>
          <a:prstGeom prst="roundRect">
            <a:avLst>
              <a:gd name="adj" fmla="val 16667"/>
            </a:avLst>
          </a:prstGeom>
          <a:solidFill>
            <a:srgbClr val="62376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B801"/>
                </a:solidFill>
                <a:latin typeface="Arial"/>
                <a:ea typeface="Arial"/>
                <a:cs typeface="Arial"/>
                <a:sym typeface="Arial"/>
              </a:rPr>
              <a:t>Phone Number</a:t>
            </a:r>
            <a:endParaRPr/>
          </a:p>
        </p:txBody>
      </p:sp>
      <p:sp>
        <p:nvSpPr>
          <p:cNvPr id="407" name="Google Shape;407;p20"/>
          <p:cNvSpPr/>
          <p:nvPr/>
        </p:nvSpPr>
        <p:spPr>
          <a:xfrm>
            <a:off x="433080" y="3061735"/>
            <a:ext cx="2448232" cy="439200"/>
          </a:xfrm>
          <a:prstGeom prst="roundRect">
            <a:avLst>
              <a:gd name="adj" fmla="val 16667"/>
            </a:avLst>
          </a:prstGeom>
          <a:solidFill>
            <a:srgbClr val="62376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B801"/>
                </a:solidFill>
                <a:latin typeface="Arial"/>
                <a:ea typeface="Arial"/>
                <a:cs typeface="Arial"/>
                <a:sym typeface="Arial"/>
              </a:rPr>
              <a:t>Email</a:t>
            </a:r>
            <a:endParaRPr/>
          </a:p>
        </p:txBody>
      </p:sp>
      <p:sp>
        <p:nvSpPr>
          <p:cNvPr id="408" name="Google Shape;408;p20"/>
          <p:cNvSpPr/>
          <p:nvPr/>
        </p:nvSpPr>
        <p:spPr>
          <a:xfrm>
            <a:off x="433080" y="2496380"/>
            <a:ext cx="2448232" cy="439200"/>
          </a:xfrm>
          <a:prstGeom prst="roundRect">
            <a:avLst>
              <a:gd name="adj" fmla="val 16667"/>
            </a:avLst>
          </a:prstGeom>
          <a:solidFill>
            <a:srgbClr val="62376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B801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/>
          </a:p>
        </p:txBody>
      </p:sp>
      <p:sp>
        <p:nvSpPr>
          <p:cNvPr id="409" name="Google Shape;409;p20"/>
          <p:cNvSpPr/>
          <p:nvPr/>
        </p:nvSpPr>
        <p:spPr>
          <a:xfrm>
            <a:off x="5157788" y="4692872"/>
            <a:ext cx="1914525" cy="11078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20"/>
          <p:cNvSpPr txBox="1"/>
          <p:nvPr/>
        </p:nvSpPr>
        <p:spPr>
          <a:xfrm>
            <a:off x="4739148" y="4684645"/>
            <a:ext cx="2751803" cy="1059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E3630A"/>
                </a:solidFill>
                <a:latin typeface="Montserrat"/>
                <a:ea typeface="Montserrat"/>
                <a:cs typeface="Montserrat"/>
                <a:sym typeface="Montserrat"/>
              </a:rPr>
              <a:t>ALL</a:t>
            </a:r>
            <a:endParaRPr/>
          </a:p>
          <a:p>
            <a:pPr marL="0" marR="0" lvl="0" indent="0" algn="ctr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E3630A"/>
                </a:solidFill>
                <a:latin typeface="Montserrat"/>
                <a:ea typeface="Montserrat"/>
                <a:cs typeface="Montserrat"/>
                <a:sym typeface="Montserrat"/>
              </a:rPr>
              <a:t>DELETED!</a:t>
            </a:r>
            <a:endParaRPr sz="3200" b="1" i="0" u="none" strike="noStrike" cap="none">
              <a:solidFill>
                <a:srgbClr val="E3630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1"/>
          <p:cNvSpPr/>
          <p:nvPr/>
        </p:nvSpPr>
        <p:spPr>
          <a:xfrm>
            <a:off x="2082800" y="749300"/>
            <a:ext cx="3505200" cy="35052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3000" sy="103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21"/>
          <p:cNvSpPr/>
          <p:nvPr/>
        </p:nvSpPr>
        <p:spPr>
          <a:xfrm>
            <a:off x="6604000" y="2806700"/>
            <a:ext cx="3505200" cy="35052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3000" sy="103000" algn="tl" rotWithShape="0">
              <a:srgbClr val="000000">
                <a:alpha val="5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21"/>
          <p:cNvSpPr txBox="1"/>
          <p:nvPr/>
        </p:nvSpPr>
        <p:spPr>
          <a:xfrm>
            <a:off x="2459498" y="3255421"/>
            <a:ext cx="2751803" cy="1059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4E32A9"/>
                </a:solidFill>
                <a:latin typeface="Montserrat"/>
                <a:ea typeface="Montserrat"/>
                <a:cs typeface="Montserrat"/>
                <a:sym typeface="Montserrat"/>
              </a:rPr>
              <a:t>BEFORE</a:t>
            </a:r>
            <a:endParaRPr sz="3200" b="1" i="0" u="none" strike="noStrike" cap="none">
              <a:solidFill>
                <a:srgbClr val="4E32A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8" name="Google Shape;418;p21"/>
          <p:cNvSpPr txBox="1"/>
          <p:nvPr/>
        </p:nvSpPr>
        <p:spPr>
          <a:xfrm>
            <a:off x="6980698" y="5407102"/>
            <a:ext cx="2751803" cy="1059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D49020"/>
                </a:solidFill>
                <a:latin typeface="Montserrat"/>
                <a:ea typeface="Montserrat"/>
                <a:cs typeface="Montserrat"/>
                <a:sym typeface="Montserrat"/>
              </a:rPr>
              <a:t>AFTER</a:t>
            </a:r>
            <a:endParaRPr sz="3200" b="1" i="0" u="none" strike="noStrike" cap="none">
              <a:solidFill>
                <a:srgbClr val="D490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9" name="Google Shape;419;p21"/>
          <p:cNvSpPr txBox="1"/>
          <p:nvPr/>
        </p:nvSpPr>
        <p:spPr>
          <a:xfrm>
            <a:off x="2459497" y="1843414"/>
            <a:ext cx="2751803" cy="1059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4E32A9"/>
                </a:solidFill>
                <a:latin typeface="Montserrat"/>
                <a:ea typeface="Montserrat"/>
                <a:cs typeface="Montserrat"/>
                <a:sym typeface="Montserrat"/>
              </a:rPr>
              <a:t>119.390 </a:t>
            </a:r>
            <a:r>
              <a:rPr lang="en-US" sz="2400" b="1" i="0" u="none" strike="noStrike" cap="none">
                <a:solidFill>
                  <a:srgbClr val="4E32A9"/>
                </a:solidFill>
                <a:latin typeface="Montserrat"/>
                <a:ea typeface="Montserrat"/>
                <a:cs typeface="Montserrat"/>
                <a:sym typeface="Montserrat"/>
              </a:rPr>
              <a:t>rows</a:t>
            </a:r>
            <a:endParaRPr/>
          </a:p>
          <a:p>
            <a:pPr marL="0" marR="0" lvl="0" indent="0" algn="ctr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4E32A9"/>
                </a:solidFill>
                <a:latin typeface="Montserrat"/>
                <a:ea typeface="Montserrat"/>
                <a:cs typeface="Montserrat"/>
                <a:sym typeface="Montserrat"/>
              </a:rPr>
              <a:t>36 columns</a:t>
            </a:r>
            <a:endParaRPr sz="2400" b="1" i="0" u="none" strike="noStrike" cap="none">
              <a:solidFill>
                <a:srgbClr val="4E32A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0" name="Google Shape;420;p21"/>
          <p:cNvSpPr txBox="1"/>
          <p:nvPr/>
        </p:nvSpPr>
        <p:spPr>
          <a:xfrm>
            <a:off x="6980697" y="3900814"/>
            <a:ext cx="2751803" cy="1059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D49020"/>
                </a:solidFill>
                <a:latin typeface="Montserrat"/>
                <a:ea typeface="Montserrat"/>
                <a:cs typeface="Montserrat"/>
                <a:sym typeface="Montserrat"/>
              </a:rPr>
              <a:t>119.386 </a:t>
            </a:r>
            <a:r>
              <a:rPr lang="en-US" sz="2400" b="1" i="0" u="none" strike="noStrike" cap="none">
                <a:solidFill>
                  <a:srgbClr val="D49020"/>
                </a:solidFill>
                <a:latin typeface="Montserrat"/>
                <a:ea typeface="Montserrat"/>
                <a:cs typeface="Montserrat"/>
                <a:sym typeface="Montserrat"/>
              </a:rPr>
              <a:t>rows</a:t>
            </a:r>
            <a:endParaRPr/>
          </a:p>
          <a:p>
            <a:pPr marL="0" marR="0" lvl="0" indent="0" algn="ctr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D49020"/>
                </a:solidFill>
                <a:latin typeface="Montserrat"/>
                <a:ea typeface="Montserrat"/>
                <a:cs typeface="Montserrat"/>
                <a:sym typeface="Montserrat"/>
              </a:rPr>
              <a:t>44 columns</a:t>
            </a:r>
            <a:endParaRPr sz="2400" b="1" i="0" u="none" strike="noStrike" cap="none">
              <a:solidFill>
                <a:srgbClr val="D490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0989" y="-251995"/>
            <a:ext cx="9950021" cy="710999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2"/>
          <p:cNvSpPr txBox="1"/>
          <p:nvPr/>
        </p:nvSpPr>
        <p:spPr>
          <a:xfrm>
            <a:off x="2782221" y="1357699"/>
            <a:ext cx="10533000" cy="599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600" b="1" i="0" u="none" strike="noStrike" cap="none">
                <a:solidFill>
                  <a:srgbClr val="305384"/>
                </a:solidFill>
                <a:latin typeface="Arial"/>
                <a:ea typeface="Arial"/>
                <a:cs typeface="Arial"/>
                <a:sym typeface="Arial"/>
              </a:rPr>
              <a:t>Modelling Selection</a:t>
            </a:r>
            <a:endParaRPr sz="1100" b="1" i="0" u="none" strike="noStrike" cap="none">
              <a:solidFill>
                <a:srgbClr val="30538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27" name="Google Shape;427;p22"/>
          <p:cNvGraphicFramePr/>
          <p:nvPr/>
        </p:nvGraphicFramePr>
        <p:xfrm>
          <a:off x="2782221" y="1811399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{1D610DDC-EF5E-4135-81F3-5F566F4CAE11}</a:tableStyleId>
              </a:tblPr>
              <a:tblGrid>
                <a:gridCol w="119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0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0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0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0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5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Algoritma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Accuracy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Precision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Recall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F1 – Score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AUC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Logistic Regression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80%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81%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62%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70%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88%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XGBoost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84%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83%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71%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77%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92%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KNN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84%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79%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76%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78%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90%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Adaboost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82%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81%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68%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74%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90%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LightGBM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82%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/>
                        <a:t>91%</a:t>
                      </a:r>
                      <a:endParaRPr sz="14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58%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71%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90%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Random Forest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89%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88%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81%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84%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95%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8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Decision Tree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84%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79%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80%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79%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84%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28" name="Google Shape;428;p22"/>
          <p:cNvSpPr txBox="1"/>
          <p:nvPr/>
        </p:nvSpPr>
        <p:spPr>
          <a:xfrm>
            <a:off x="2345912" y="636502"/>
            <a:ext cx="2948473" cy="1324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5384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305384"/>
                </a:solidFill>
                <a:latin typeface="Arial"/>
                <a:ea typeface="Arial"/>
                <a:cs typeface="Arial"/>
                <a:sym typeface="Arial"/>
              </a:rPr>
              <a:t>Modelling</a:t>
            </a:r>
            <a:endParaRPr/>
          </a:p>
        </p:txBody>
      </p:sp>
      <p:sp>
        <p:nvSpPr>
          <p:cNvPr id="429" name="Google Shape;429;p22"/>
          <p:cNvSpPr/>
          <p:nvPr/>
        </p:nvSpPr>
        <p:spPr>
          <a:xfrm>
            <a:off x="2782221" y="3972910"/>
            <a:ext cx="7145550" cy="357352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9606" y="-91440"/>
            <a:ext cx="12371606" cy="696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0769" y="1892928"/>
            <a:ext cx="5154371" cy="4265686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23"/>
          <p:cNvSpPr/>
          <p:nvPr/>
        </p:nvSpPr>
        <p:spPr>
          <a:xfrm>
            <a:off x="7520940" y="2442290"/>
            <a:ext cx="4349867" cy="788415"/>
          </a:xfrm>
          <a:prstGeom prst="plaque">
            <a:avLst>
              <a:gd name="adj" fmla="val 16667"/>
            </a:avLst>
          </a:prstGeom>
          <a:solidFill>
            <a:srgbClr val="0654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Fokus pada predictive model yang paling bagus dalam menurunkan false positif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23"/>
          <p:cNvSpPr/>
          <p:nvPr/>
        </p:nvSpPr>
        <p:spPr>
          <a:xfrm>
            <a:off x="7520940" y="3871741"/>
            <a:ext cx="4349867" cy="796953"/>
          </a:xfrm>
          <a:prstGeom prst="plaque">
            <a:avLst>
              <a:gd name="adj" fmla="val 16667"/>
            </a:avLst>
          </a:prstGeom>
          <a:solidFill>
            <a:srgbClr val="0654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False Positif: Hasil prediksi customer melakukan cancellation tetapi kenyataanya customer tetap menginap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3"/>
          <p:cNvSpPr txBox="1"/>
          <p:nvPr/>
        </p:nvSpPr>
        <p:spPr>
          <a:xfrm>
            <a:off x="1385080" y="1032645"/>
            <a:ext cx="4621117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sz="36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9" name="Google Shape;439;p23"/>
          <p:cNvSpPr/>
          <p:nvPr/>
        </p:nvSpPr>
        <p:spPr>
          <a:xfrm>
            <a:off x="9408695" y="240632"/>
            <a:ext cx="1371600" cy="577515"/>
          </a:xfrm>
          <a:prstGeom prst="rect">
            <a:avLst/>
          </a:prstGeom>
          <a:solidFill>
            <a:srgbClr val="E7E7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0989" y="-251995"/>
            <a:ext cx="9950021" cy="710999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24"/>
          <p:cNvSpPr txBox="1"/>
          <p:nvPr/>
        </p:nvSpPr>
        <p:spPr>
          <a:xfrm>
            <a:off x="0" y="693068"/>
            <a:ext cx="10533000" cy="599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100" b="1" i="0" u="none" strike="noStrike" cap="none">
              <a:solidFill>
                <a:srgbClr val="30538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24"/>
          <p:cNvSpPr txBox="1"/>
          <p:nvPr/>
        </p:nvSpPr>
        <p:spPr>
          <a:xfrm>
            <a:off x="3987341" y="531385"/>
            <a:ext cx="4723504" cy="1324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5384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305384"/>
                </a:solidFill>
                <a:latin typeface="Arial"/>
                <a:ea typeface="Arial"/>
                <a:cs typeface="Arial"/>
                <a:sym typeface="Arial"/>
              </a:rPr>
              <a:t>Feature importance</a:t>
            </a:r>
            <a:endParaRPr/>
          </a:p>
        </p:txBody>
      </p:sp>
      <p:pic>
        <p:nvPicPr>
          <p:cNvPr id="447" name="Google Shape;447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02001" y="1376829"/>
            <a:ext cx="6951805" cy="4235989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24"/>
          <p:cNvSpPr/>
          <p:nvPr/>
        </p:nvSpPr>
        <p:spPr>
          <a:xfrm>
            <a:off x="4213955" y="5912832"/>
            <a:ext cx="4270276" cy="732970"/>
          </a:xfrm>
          <a:prstGeom prst="flowChartAlternateProcess">
            <a:avLst/>
          </a:prstGeom>
          <a:noFill/>
          <a:ln w="38100" cap="flat" cmpd="sng">
            <a:solidFill>
              <a:srgbClr val="30538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Arial"/>
              <a:buNone/>
            </a:pPr>
            <a:r>
              <a:rPr lang="en-US" sz="16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Feature yang paling berpengaruh terhadap cancelation adalah adr</a:t>
            </a:r>
            <a:endParaRPr sz="1600" b="1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24"/>
          <p:cNvSpPr/>
          <p:nvPr/>
        </p:nvSpPr>
        <p:spPr>
          <a:xfrm>
            <a:off x="6239435" y="1413862"/>
            <a:ext cx="1083449" cy="145997"/>
          </a:xfrm>
          <a:prstGeom prst="rect">
            <a:avLst/>
          </a:prstGeom>
          <a:solidFill>
            <a:srgbClr val="F1F9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25"/>
          <p:cNvPicPr preferRelativeResize="0"/>
          <p:nvPr/>
        </p:nvPicPr>
        <p:blipFill rotWithShape="1">
          <a:blip r:embed="rId3">
            <a:alphaModFix/>
          </a:blip>
          <a:srcRect l="8377" t="16393" r="8681" b="8958"/>
          <a:stretch/>
        </p:blipFill>
        <p:spPr>
          <a:xfrm>
            <a:off x="0" y="54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25"/>
          <p:cNvSpPr/>
          <p:nvPr/>
        </p:nvSpPr>
        <p:spPr>
          <a:xfrm>
            <a:off x="571975" y="1393602"/>
            <a:ext cx="2597400" cy="680400"/>
          </a:xfrm>
          <a:prstGeom prst="flowChartAlternateProcess">
            <a:avLst/>
          </a:prstGeom>
          <a:solidFill>
            <a:srgbClr val="C035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Customer Booking and input data 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25"/>
          <p:cNvSpPr/>
          <p:nvPr/>
        </p:nvSpPr>
        <p:spPr>
          <a:xfrm>
            <a:off x="3169375" y="1395000"/>
            <a:ext cx="6374675" cy="3048413"/>
          </a:xfrm>
          <a:prstGeom prst="rect">
            <a:avLst/>
          </a:prstGeom>
          <a:solidFill>
            <a:srgbClr val="0669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25"/>
          <p:cNvSpPr/>
          <p:nvPr/>
        </p:nvSpPr>
        <p:spPr>
          <a:xfrm>
            <a:off x="3692425" y="1433952"/>
            <a:ext cx="1729500" cy="599700"/>
          </a:xfrm>
          <a:prstGeom prst="flowChartAlternateProcess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35A87"/>
              </a:buClr>
              <a:buSzPts val="1400"/>
              <a:buFont typeface="Arial"/>
              <a:buNone/>
            </a:pPr>
            <a:r>
              <a:rPr lang="en-US" sz="1400" b="1">
                <a:solidFill>
                  <a:srgbClr val="035A87"/>
                </a:solidFill>
                <a:latin typeface="Arial"/>
                <a:ea typeface="Arial"/>
                <a:cs typeface="Arial"/>
                <a:sym typeface="Arial"/>
              </a:rPr>
              <a:t>Check via Model </a:t>
            </a:r>
            <a:endParaRPr sz="1400" b="1">
              <a:solidFill>
                <a:srgbClr val="035A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25"/>
          <p:cNvSpPr/>
          <p:nvPr/>
        </p:nvSpPr>
        <p:spPr>
          <a:xfrm>
            <a:off x="5944975" y="1199237"/>
            <a:ext cx="2189700" cy="905856"/>
          </a:xfrm>
          <a:prstGeom prst="flowChartDecision">
            <a:avLst/>
          </a:prstGeom>
          <a:solidFill>
            <a:srgbClr val="C035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Customer Predict Cancel?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25"/>
          <p:cNvSpPr/>
          <p:nvPr/>
        </p:nvSpPr>
        <p:spPr>
          <a:xfrm>
            <a:off x="8657725" y="1474302"/>
            <a:ext cx="2189700" cy="599700"/>
          </a:xfrm>
          <a:prstGeom prst="flowChartAlternateProcess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35A87"/>
              </a:buClr>
              <a:buSzPts val="1400"/>
              <a:buFont typeface="Arial"/>
              <a:buNone/>
            </a:pPr>
            <a:r>
              <a:rPr lang="en-US" sz="1400" b="1">
                <a:solidFill>
                  <a:srgbClr val="035A87"/>
                </a:solidFill>
                <a:latin typeface="Arial"/>
                <a:ea typeface="Arial"/>
                <a:cs typeface="Arial"/>
                <a:sym typeface="Arial"/>
              </a:rPr>
              <a:t>Assign Room for Customer</a:t>
            </a:r>
            <a:endParaRPr sz="1400" b="1">
              <a:solidFill>
                <a:srgbClr val="035A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25"/>
          <p:cNvSpPr txBox="1"/>
          <p:nvPr/>
        </p:nvSpPr>
        <p:spPr>
          <a:xfrm>
            <a:off x="7029888" y="2110283"/>
            <a:ext cx="612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sz="7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25"/>
          <p:cNvSpPr txBox="1"/>
          <p:nvPr/>
        </p:nvSpPr>
        <p:spPr>
          <a:xfrm>
            <a:off x="8089900" y="1315378"/>
            <a:ext cx="612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sz="7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25"/>
          <p:cNvSpPr/>
          <p:nvPr/>
        </p:nvSpPr>
        <p:spPr>
          <a:xfrm>
            <a:off x="3128390" y="2478135"/>
            <a:ext cx="2189700" cy="815237"/>
          </a:xfrm>
          <a:prstGeom prst="flowChartDecision">
            <a:avLst/>
          </a:prstGeom>
          <a:solidFill>
            <a:srgbClr val="C035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-US"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Customer Cancel Confirmation (24h)?</a:t>
            </a:r>
            <a:endParaRPr sz="1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25"/>
          <p:cNvSpPr/>
          <p:nvPr/>
        </p:nvSpPr>
        <p:spPr>
          <a:xfrm>
            <a:off x="1548523" y="4048143"/>
            <a:ext cx="2189700" cy="599700"/>
          </a:xfrm>
          <a:prstGeom prst="flowChartAlternateProcess">
            <a:avLst/>
          </a:prstGeom>
          <a:solidFill>
            <a:srgbClr val="C035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Room Available for Other Customer</a:t>
            </a:r>
            <a:endParaRPr/>
          </a:p>
        </p:txBody>
      </p:sp>
      <p:sp>
        <p:nvSpPr>
          <p:cNvPr id="464" name="Google Shape;464;p25"/>
          <p:cNvSpPr/>
          <p:nvPr/>
        </p:nvSpPr>
        <p:spPr>
          <a:xfrm>
            <a:off x="4683973" y="3982255"/>
            <a:ext cx="2189700" cy="599700"/>
          </a:xfrm>
          <a:prstGeom prst="flowChartAlternateProcess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35A87"/>
                </a:solidFill>
                <a:latin typeface="Arial"/>
                <a:ea typeface="Arial"/>
                <a:cs typeface="Arial"/>
                <a:sym typeface="Arial"/>
              </a:rPr>
              <a:t>Assign Room for Customer</a:t>
            </a:r>
            <a:endParaRPr/>
          </a:p>
        </p:txBody>
      </p:sp>
      <p:sp>
        <p:nvSpPr>
          <p:cNvPr id="465" name="Google Shape;465;p25"/>
          <p:cNvSpPr txBox="1"/>
          <p:nvPr/>
        </p:nvSpPr>
        <p:spPr>
          <a:xfrm>
            <a:off x="2935723" y="3373098"/>
            <a:ext cx="612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sz="7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25"/>
          <p:cNvSpPr txBox="1"/>
          <p:nvPr/>
        </p:nvSpPr>
        <p:spPr>
          <a:xfrm>
            <a:off x="4704565" y="3348615"/>
            <a:ext cx="612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sz="7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25"/>
          <p:cNvSpPr txBox="1"/>
          <p:nvPr/>
        </p:nvSpPr>
        <p:spPr>
          <a:xfrm>
            <a:off x="3759302" y="107400"/>
            <a:ext cx="4673395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Implementasi</a:t>
            </a:r>
            <a:endParaRPr sz="32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68" name="Google Shape;468;p25"/>
          <p:cNvCxnSpPr/>
          <p:nvPr/>
        </p:nvCxnSpPr>
        <p:spPr>
          <a:xfrm>
            <a:off x="3232738" y="1732057"/>
            <a:ext cx="414862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69" name="Google Shape;469;p25"/>
          <p:cNvCxnSpPr/>
          <p:nvPr/>
        </p:nvCxnSpPr>
        <p:spPr>
          <a:xfrm>
            <a:off x="5493550" y="1738765"/>
            <a:ext cx="414862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70" name="Google Shape;470;p25"/>
          <p:cNvCxnSpPr/>
          <p:nvPr/>
        </p:nvCxnSpPr>
        <p:spPr>
          <a:xfrm>
            <a:off x="8188835" y="1732057"/>
            <a:ext cx="414862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71" name="Google Shape;471;p25"/>
          <p:cNvCxnSpPr/>
          <p:nvPr/>
        </p:nvCxnSpPr>
        <p:spPr>
          <a:xfrm flipH="1">
            <a:off x="2643441" y="3293372"/>
            <a:ext cx="1579800" cy="755400"/>
          </a:xfrm>
          <a:prstGeom prst="curvedConnector3">
            <a:avLst>
              <a:gd name="adj1" fmla="val 0"/>
            </a:avLst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72" name="Google Shape;472;p25"/>
          <p:cNvCxnSpPr/>
          <p:nvPr/>
        </p:nvCxnSpPr>
        <p:spPr>
          <a:xfrm>
            <a:off x="4223240" y="3293371"/>
            <a:ext cx="1555500" cy="689400"/>
          </a:xfrm>
          <a:prstGeom prst="curvedConnector3">
            <a:avLst>
              <a:gd name="adj1" fmla="val 0"/>
            </a:avLst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73" name="Google Shape;473;p25"/>
          <p:cNvSpPr/>
          <p:nvPr/>
        </p:nvSpPr>
        <p:spPr>
          <a:xfrm>
            <a:off x="5987348" y="2588156"/>
            <a:ext cx="2189700" cy="599700"/>
          </a:xfrm>
          <a:prstGeom prst="flowChartAlternateProcess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35A87"/>
              </a:buClr>
              <a:buSzPts val="1400"/>
              <a:buFont typeface="Arial"/>
              <a:buNone/>
            </a:pPr>
            <a:r>
              <a:rPr lang="en-US" sz="1400" b="1">
                <a:solidFill>
                  <a:srgbClr val="035A87"/>
                </a:solidFill>
                <a:latin typeface="Arial"/>
                <a:ea typeface="Arial"/>
                <a:cs typeface="Arial"/>
                <a:sym typeface="Arial"/>
              </a:rPr>
              <a:t>Sent Notification to Customer</a:t>
            </a:r>
            <a:endParaRPr sz="1400" b="1">
              <a:solidFill>
                <a:srgbClr val="035A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4" name="Google Shape;474;p25"/>
          <p:cNvCxnSpPr/>
          <p:nvPr/>
        </p:nvCxnSpPr>
        <p:spPr>
          <a:xfrm>
            <a:off x="7027842" y="2096279"/>
            <a:ext cx="0" cy="383306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75" name="Google Shape;475;p25"/>
          <p:cNvCxnSpPr/>
          <p:nvPr/>
        </p:nvCxnSpPr>
        <p:spPr>
          <a:xfrm rot="10800000">
            <a:off x="5412863" y="2887243"/>
            <a:ext cx="495549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76" name="Google Shape;476;p25"/>
          <p:cNvSpPr txBox="1"/>
          <p:nvPr/>
        </p:nvSpPr>
        <p:spPr>
          <a:xfrm>
            <a:off x="1475023" y="4482365"/>
            <a:ext cx="4018527" cy="55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*Free upgrade room jika customer tidak jadi melakukan cancel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"/>
          <p:cNvPicPr preferRelativeResize="0"/>
          <p:nvPr/>
        </p:nvPicPr>
        <p:blipFill rotWithShape="1">
          <a:blip r:embed="rId3">
            <a:alphaModFix/>
          </a:blip>
          <a:srcRect l="21617" t="11875" r="7278" b="24167"/>
          <a:stretch/>
        </p:blipFill>
        <p:spPr>
          <a:xfrm>
            <a:off x="4214813" y="0"/>
            <a:ext cx="1024978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26"/>
          <p:cNvSpPr txBox="1">
            <a:spLocks noGrp="1"/>
          </p:cNvSpPr>
          <p:nvPr>
            <p:ph type="title"/>
          </p:nvPr>
        </p:nvSpPr>
        <p:spPr>
          <a:xfrm>
            <a:off x="1568450" y="717549"/>
            <a:ext cx="44005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2E94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422E94"/>
                </a:solidFill>
                <a:latin typeface="Arial"/>
                <a:ea typeface="Arial"/>
                <a:cs typeface="Arial"/>
                <a:sym typeface="Arial"/>
              </a:rPr>
              <a:t>Business </a:t>
            </a:r>
            <a:br>
              <a:rPr lang="en-US" sz="3200" b="1">
                <a:solidFill>
                  <a:srgbClr val="422E9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b="1">
                <a:solidFill>
                  <a:srgbClr val="422E94"/>
                </a:solidFill>
                <a:latin typeface="Arial"/>
                <a:ea typeface="Arial"/>
                <a:cs typeface="Arial"/>
                <a:sym typeface="Arial"/>
              </a:rPr>
              <a:t>recommendations</a:t>
            </a:r>
            <a:endParaRPr sz="3200" b="1">
              <a:solidFill>
                <a:srgbClr val="422E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26"/>
          <p:cNvSpPr/>
          <p:nvPr/>
        </p:nvSpPr>
        <p:spPr>
          <a:xfrm>
            <a:off x="3786187" y="2043112"/>
            <a:ext cx="2519363" cy="863781"/>
          </a:xfrm>
          <a:prstGeom prst="flowChartTerminator">
            <a:avLst/>
          </a:prstGeom>
          <a:gradFill>
            <a:gsLst>
              <a:gs pos="0">
                <a:srgbClr val="2E196D"/>
              </a:gs>
              <a:gs pos="50000">
                <a:srgbClr val="42269E"/>
              </a:gs>
              <a:gs pos="100000">
                <a:srgbClr val="502DBE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Check in Online</a:t>
            </a:r>
            <a:endParaRPr/>
          </a:p>
        </p:txBody>
      </p:sp>
      <p:sp>
        <p:nvSpPr>
          <p:cNvPr id="484" name="Google Shape;484;p26"/>
          <p:cNvSpPr/>
          <p:nvPr/>
        </p:nvSpPr>
        <p:spPr>
          <a:xfrm>
            <a:off x="3786187" y="3187576"/>
            <a:ext cx="2519363" cy="863781"/>
          </a:xfrm>
          <a:prstGeom prst="flowChartTerminator">
            <a:avLst/>
          </a:prstGeom>
          <a:solidFill>
            <a:srgbClr val="FDE1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22E94"/>
                </a:solidFill>
                <a:latin typeface="Calibri"/>
                <a:ea typeface="Calibri"/>
                <a:cs typeface="Calibri"/>
                <a:sym typeface="Calibri"/>
              </a:rPr>
              <a:t>Phone reminder</a:t>
            </a:r>
            <a:endParaRPr/>
          </a:p>
        </p:txBody>
      </p:sp>
      <p:sp>
        <p:nvSpPr>
          <p:cNvPr id="485" name="Google Shape;485;p26"/>
          <p:cNvSpPr/>
          <p:nvPr/>
        </p:nvSpPr>
        <p:spPr>
          <a:xfrm>
            <a:off x="3786187" y="5461120"/>
            <a:ext cx="2519363" cy="863781"/>
          </a:xfrm>
          <a:prstGeom prst="flowChartTerminator">
            <a:avLst/>
          </a:prstGeom>
          <a:solidFill>
            <a:srgbClr val="F082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Travel agent partnership</a:t>
            </a:r>
            <a:endParaRPr/>
          </a:p>
        </p:txBody>
      </p:sp>
      <p:sp>
        <p:nvSpPr>
          <p:cNvPr id="486" name="Google Shape;486;p26"/>
          <p:cNvSpPr/>
          <p:nvPr/>
        </p:nvSpPr>
        <p:spPr>
          <a:xfrm>
            <a:off x="3786187" y="4343396"/>
            <a:ext cx="2519363" cy="863781"/>
          </a:xfrm>
          <a:prstGeom prst="flowChartTerminator">
            <a:avLst/>
          </a:prstGeom>
          <a:gradFill>
            <a:gsLst>
              <a:gs pos="0">
                <a:srgbClr val="541469"/>
              </a:gs>
              <a:gs pos="50000">
                <a:srgbClr val="791D99"/>
              </a:gs>
              <a:gs pos="100000">
                <a:srgbClr val="9224B7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Hotel partnership</a:t>
            </a:r>
            <a:endParaRPr/>
          </a:p>
        </p:txBody>
      </p:sp>
      <p:sp>
        <p:nvSpPr>
          <p:cNvPr id="487" name="Google Shape;487;p26"/>
          <p:cNvSpPr/>
          <p:nvPr/>
        </p:nvSpPr>
        <p:spPr>
          <a:xfrm>
            <a:off x="338136" y="3144405"/>
            <a:ext cx="2519363" cy="863781"/>
          </a:xfrm>
          <a:prstGeom prst="flowChartTerminator">
            <a:avLst/>
          </a:prstGeom>
          <a:gradFill>
            <a:gsLst>
              <a:gs pos="0">
                <a:srgbClr val="2E196D"/>
              </a:gs>
              <a:gs pos="50000">
                <a:srgbClr val="42269E"/>
              </a:gs>
              <a:gs pos="100000">
                <a:srgbClr val="502DBE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VIP Parking/Vallet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26"/>
          <p:cNvSpPr/>
          <p:nvPr/>
        </p:nvSpPr>
        <p:spPr>
          <a:xfrm>
            <a:off x="333373" y="4300868"/>
            <a:ext cx="2519363" cy="863781"/>
          </a:xfrm>
          <a:prstGeom prst="flowChartTerminator">
            <a:avLst/>
          </a:prstGeom>
          <a:solidFill>
            <a:srgbClr val="FDE1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22E94"/>
                </a:solidFill>
                <a:latin typeface="Calibri"/>
                <a:ea typeface="Calibri"/>
                <a:cs typeface="Calibri"/>
                <a:sym typeface="Calibri"/>
              </a:rPr>
              <a:t>Special offer for local customer</a:t>
            </a:r>
            <a:endParaRPr/>
          </a:p>
        </p:txBody>
      </p:sp>
      <p:sp>
        <p:nvSpPr>
          <p:cNvPr id="489" name="Google Shape;489;p26"/>
          <p:cNvSpPr/>
          <p:nvPr/>
        </p:nvSpPr>
        <p:spPr>
          <a:xfrm>
            <a:off x="333372" y="5497632"/>
            <a:ext cx="2519363" cy="863781"/>
          </a:xfrm>
          <a:prstGeom prst="flowChartTerminator">
            <a:avLst/>
          </a:prstGeom>
          <a:gradFill>
            <a:gsLst>
              <a:gs pos="0">
                <a:srgbClr val="541469"/>
              </a:gs>
              <a:gs pos="50000">
                <a:srgbClr val="791D99"/>
              </a:gs>
              <a:gs pos="100000">
                <a:srgbClr val="9224B7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Customer loyalty point</a:t>
            </a:r>
            <a:endParaRPr/>
          </a:p>
        </p:txBody>
      </p:sp>
      <p:sp>
        <p:nvSpPr>
          <p:cNvPr id="490" name="Google Shape;490;p26"/>
          <p:cNvSpPr/>
          <p:nvPr/>
        </p:nvSpPr>
        <p:spPr>
          <a:xfrm>
            <a:off x="342900" y="2002050"/>
            <a:ext cx="2519363" cy="863781"/>
          </a:xfrm>
          <a:prstGeom prst="flowChartTerminator">
            <a:avLst/>
          </a:prstGeom>
          <a:solidFill>
            <a:srgbClr val="FDE1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22E94"/>
                </a:solidFill>
                <a:latin typeface="Calibri"/>
                <a:ea typeface="Calibri"/>
                <a:cs typeface="Calibri"/>
                <a:sym typeface="Calibri"/>
              </a:rPr>
              <a:t>Non refund policy applied if lead time &gt; 210 days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07090" y="-268645"/>
            <a:ext cx="13309548" cy="7395289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27"/>
          <p:cNvSpPr txBox="1"/>
          <p:nvPr/>
        </p:nvSpPr>
        <p:spPr>
          <a:xfrm>
            <a:off x="838200" y="210343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27"/>
          <p:cNvSpPr/>
          <p:nvPr/>
        </p:nvSpPr>
        <p:spPr>
          <a:xfrm>
            <a:off x="1628026" y="2318795"/>
            <a:ext cx="1836532" cy="1779715"/>
          </a:xfrm>
          <a:prstGeom prst="ellipse">
            <a:avLst/>
          </a:prstGeom>
          <a:gradFill>
            <a:gsLst>
              <a:gs pos="0">
                <a:srgbClr val="95174A"/>
              </a:gs>
              <a:gs pos="50000">
                <a:srgbClr val="D7236B"/>
              </a:gs>
              <a:gs pos="100000">
                <a:srgbClr val="FF2A81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37%</a:t>
            </a:r>
            <a:endParaRPr sz="3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27"/>
          <p:cNvSpPr txBox="1"/>
          <p:nvPr/>
        </p:nvSpPr>
        <p:spPr>
          <a:xfrm>
            <a:off x="1302435" y="1186655"/>
            <a:ext cx="341349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Cancelation rate</a:t>
            </a:r>
            <a:endParaRPr/>
          </a:p>
        </p:txBody>
      </p:sp>
      <p:sp>
        <p:nvSpPr>
          <p:cNvPr id="499" name="Google Shape;499;p27"/>
          <p:cNvSpPr/>
          <p:nvPr/>
        </p:nvSpPr>
        <p:spPr>
          <a:xfrm>
            <a:off x="7972525" y="2318795"/>
            <a:ext cx="1836532" cy="1779715"/>
          </a:xfrm>
          <a:prstGeom prst="ellipse">
            <a:avLst/>
          </a:prstGeom>
          <a:gradFill>
            <a:gsLst>
              <a:gs pos="0">
                <a:srgbClr val="95174A"/>
              </a:gs>
              <a:gs pos="50000">
                <a:srgbClr val="D7236B"/>
              </a:gs>
              <a:gs pos="100000">
                <a:srgbClr val="FF2A81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25%</a:t>
            </a:r>
            <a:endParaRPr sz="3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27"/>
          <p:cNvSpPr txBox="1"/>
          <p:nvPr/>
        </p:nvSpPr>
        <p:spPr>
          <a:xfrm>
            <a:off x="3635752" y="17061"/>
            <a:ext cx="5164765" cy="85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Simulation </a:t>
            </a:r>
            <a:endParaRPr sz="48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1" name="Google Shape;501;p27"/>
          <p:cNvSpPr txBox="1"/>
          <p:nvPr/>
        </p:nvSpPr>
        <p:spPr>
          <a:xfrm>
            <a:off x="6341263" y="1085561"/>
            <a:ext cx="516476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Mengurangi potensi penurunan revenue sebesar</a:t>
            </a: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27"/>
          <p:cNvSpPr txBox="1"/>
          <p:nvPr/>
        </p:nvSpPr>
        <p:spPr>
          <a:xfrm>
            <a:off x="10063057" y="3454399"/>
            <a:ext cx="1835116" cy="1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9%</a:t>
            </a:r>
            <a:endParaRPr/>
          </a:p>
        </p:txBody>
      </p:sp>
      <p:sp>
        <p:nvSpPr>
          <p:cNvPr id="503" name="Google Shape;503;p27"/>
          <p:cNvSpPr/>
          <p:nvPr/>
        </p:nvSpPr>
        <p:spPr>
          <a:xfrm>
            <a:off x="7972525" y="4853647"/>
            <a:ext cx="1836532" cy="1779715"/>
          </a:xfrm>
          <a:prstGeom prst="ellipse">
            <a:avLst/>
          </a:prstGeom>
          <a:gradFill>
            <a:gsLst>
              <a:gs pos="0">
                <a:srgbClr val="95174A"/>
              </a:gs>
              <a:gs pos="50000">
                <a:srgbClr val="D7236B"/>
              </a:gs>
              <a:gs pos="100000">
                <a:srgbClr val="FF2A81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16%</a:t>
            </a:r>
            <a:endParaRPr sz="3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27"/>
          <p:cNvSpPr/>
          <p:nvPr/>
        </p:nvSpPr>
        <p:spPr>
          <a:xfrm>
            <a:off x="1628026" y="4818945"/>
            <a:ext cx="1836532" cy="1779715"/>
          </a:xfrm>
          <a:prstGeom prst="ellipse">
            <a:avLst/>
          </a:prstGeom>
          <a:gradFill>
            <a:gsLst>
              <a:gs pos="0">
                <a:srgbClr val="95174A"/>
              </a:gs>
              <a:gs pos="50000">
                <a:srgbClr val="D7236B"/>
              </a:gs>
              <a:gs pos="100000">
                <a:srgbClr val="FF2A81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16%</a:t>
            </a:r>
            <a:endParaRPr sz="3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96334" y="-122296"/>
            <a:ext cx="12784667" cy="7102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89796" y="3209426"/>
            <a:ext cx="821567" cy="2061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66566" y="3337147"/>
            <a:ext cx="1608485" cy="196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4903" y="3179380"/>
            <a:ext cx="759822" cy="2123191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28"/>
          <p:cNvSpPr txBox="1"/>
          <p:nvPr/>
        </p:nvSpPr>
        <p:spPr>
          <a:xfrm>
            <a:off x="5911363" y="2815486"/>
            <a:ext cx="6469143" cy="1043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6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</a:t>
            </a:r>
            <a:r>
              <a:rPr lang="en-US" sz="6000" b="1" i="0" u="none" strike="noStrike" cap="none">
                <a:solidFill>
                  <a:srgbClr val="FF4D67"/>
                </a:solidFill>
                <a:latin typeface="Arial"/>
                <a:ea typeface="Arial"/>
                <a:cs typeface="Arial"/>
                <a:sym typeface="Arial"/>
              </a:rPr>
              <a:t>YOU</a:t>
            </a:r>
            <a:endParaRPr sz="6000" b="1" i="0" u="none" strike="noStrike" cap="none">
              <a:solidFill>
                <a:srgbClr val="FF4D6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4" name="Google Shape;514;p28"/>
          <p:cNvPicPr preferRelativeResize="0"/>
          <p:nvPr/>
        </p:nvPicPr>
        <p:blipFill rotWithShape="1">
          <a:blip r:embed="rId7">
            <a:alphaModFix/>
          </a:blip>
          <a:srcRect l="27143" t="25923" r="8804" b="32675"/>
          <a:stretch/>
        </p:blipFill>
        <p:spPr>
          <a:xfrm>
            <a:off x="0" y="-122296"/>
            <a:ext cx="4215539" cy="1532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3"/>
          <p:cNvPicPr preferRelativeResize="0"/>
          <p:nvPr/>
        </p:nvPicPr>
        <p:blipFill rotWithShape="1">
          <a:blip r:embed="rId3">
            <a:alphaModFix/>
          </a:blip>
          <a:srcRect l="19312" t="9106" r="15811" b="12595"/>
          <a:stretch/>
        </p:blipFill>
        <p:spPr>
          <a:xfrm>
            <a:off x="-93345" y="-184433"/>
            <a:ext cx="12378690" cy="722686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"/>
          <p:cNvSpPr txBox="1"/>
          <p:nvPr/>
        </p:nvSpPr>
        <p:spPr>
          <a:xfrm>
            <a:off x="7396480" y="4160521"/>
            <a:ext cx="4338320" cy="665480"/>
          </a:xfrm>
          <a:prstGeom prst="rect">
            <a:avLst/>
          </a:prstGeom>
          <a:solidFill>
            <a:srgbClr val="FBCD54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7B5A4"/>
              </a:buClr>
              <a:buSzPct val="100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07B5A4"/>
                </a:solidFill>
                <a:latin typeface="Arial"/>
                <a:ea typeface="Arial"/>
                <a:cs typeface="Arial"/>
                <a:sym typeface="Arial"/>
              </a:rPr>
              <a:t>TEAM ANALYST</a:t>
            </a:r>
            <a:endParaRPr dirty="0"/>
          </a:p>
        </p:txBody>
      </p:sp>
      <p:pic>
        <p:nvPicPr>
          <p:cNvPr id="108" name="Google Shape;108;p3"/>
          <p:cNvPicPr preferRelativeResize="0"/>
          <p:nvPr/>
        </p:nvPicPr>
        <p:blipFill rotWithShape="1">
          <a:blip r:embed="rId4">
            <a:alphaModFix/>
          </a:blip>
          <a:srcRect l="27143" t="25923" r="8804" b="32675"/>
          <a:stretch/>
        </p:blipFill>
        <p:spPr>
          <a:xfrm>
            <a:off x="6905065" y="2042912"/>
            <a:ext cx="5132709" cy="1866147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3"/>
          <p:cNvSpPr txBox="1"/>
          <p:nvPr/>
        </p:nvSpPr>
        <p:spPr>
          <a:xfrm>
            <a:off x="8972549" y="3670582"/>
            <a:ext cx="1451611" cy="578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sebagai</a:t>
            </a:r>
            <a:endParaRPr sz="2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778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4"/>
          <p:cNvPicPr preferRelativeResize="0"/>
          <p:nvPr/>
        </p:nvPicPr>
        <p:blipFill rotWithShape="1">
          <a:blip r:embed="rId3">
            <a:alphaModFix/>
          </a:blip>
          <a:srcRect l="50477"/>
          <a:stretch/>
        </p:blipFill>
        <p:spPr>
          <a:xfrm>
            <a:off x="7234882" y="3509010"/>
            <a:ext cx="3595979" cy="3348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4"/>
          <p:cNvPicPr preferRelativeResize="0"/>
          <p:nvPr/>
        </p:nvPicPr>
        <p:blipFill rotWithShape="1">
          <a:blip r:embed="rId3">
            <a:alphaModFix/>
          </a:blip>
          <a:srcRect r="50477"/>
          <a:stretch/>
        </p:blipFill>
        <p:spPr>
          <a:xfrm>
            <a:off x="32914" y="3528707"/>
            <a:ext cx="3595979" cy="3348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4"/>
          <p:cNvSpPr/>
          <p:nvPr/>
        </p:nvSpPr>
        <p:spPr>
          <a:xfrm>
            <a:off x="3628893" y="1721664"/>
            <a:ext cx="1302704" cy="1302704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 w="38100" cap="flat" cmpd="sng">
            <a:solidFill>
              <a:srgbClr val="2D324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295547" y="1721664"/>
            <a:ext cx="1302704" cy="1302704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 w="38100" cap="flat" cmpd="sng">
            <a:solidFill>
              <a:srgbClr val="2D324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"/>
          <p:cNvSpPr/>
          <p:nvPr/>
        </p:nvSpPr>
        <p:spPr>
          <a:xfrm>
            <a:off x="1962220" y="1721664"/>
            <a:ext cx="1302704" cy="1302704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 w="38100" cap="flat" cmpd="sng">
            <a:solidFill>
              <a:srgbClr val="2D324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4"/>
          <p:cNvSpPr/>
          <p:nvPr/>
        </p:nvSpPr>
        <p:spPr>
          <a:xfrm>
            <a:off x="8696104" y="1721664"/>
            <a:ext cx="1302704" cy="1302704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 w="38100" cap="flat" cmpd="sng">
            <a:solidFill>
              <a:srgbClr val="2D324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5362758" y="1721664"/>
            <a:ext cx="1302704" cy="1302704"/>
          </a:xfrm>
          <a:prstGeom prst="ellipse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 w="38100" cap="flat" cmpd="sng">
            <a:solidFill>
              <a:srgbClr val="2D324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4"/>
          <p:cNvSpPr/>
          <p:nvPr/>
        </p:nvSpPr>
        <p:spPr>
          <a:xfrm>
            <a:off x="7096623" y="1694642"/>
            <a:ext cx="1302704" cy="1302704"/>
          </a:xfrm>
          <a:prstGeom prst="ellipse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 w="38100" cap="flat" cmpd="sng">
            <a:solidFill>
              <a:srgbClr val="2D324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"/>
          <p:cNvSpPr/>
          <p:nvPr/>
        </p:nvSpPr>
        <p:spPr>
          <a:xfrm>
            <a:off x="10429969" y="1694642"/>
            <a:ext cx="1302704" cy="1302704"/>
          </a:xfrm>
          <a:prstGeom prst="ellipse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 w="38100" cap="flat" cmpd="sng">
            <a:solidFill>
              <a:srgbClr val="2D324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4"/>
          <p:cNvPicPr preferRelativeResize="0"/>
          <p:nvPr/>
        </p:nvPicPr>
        <p:blipFill rotWithShape="1">
          <a:blip r:embed="rId11">
            <a:alphaModFix/>
          </a:blip>
          <a:srcRect l="27143" t="25923" r="8804" b="32675"/>
          <a:stretch/>
        </p:blipFill>
        <p:spPr>
          <a:xfrm>
            <a:off x="3061409" y="-121016"/>
            <a:ext cx="3740375" cy="1359923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"/>
          <p:cNvSpPr txBox="1"/>
          <p:nvPr/>
        </p:nvSpPr>
        <p:spPr>
          <a:xfrm>
            <a:off x="6665462" y="467788"/>
            <a:ext cx="3611723" cy="674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</a:t>
            </a:r>
            <a:endParaRPr/>
          </a:p>
        </p:txBody>
      </p:sp>
      <p:sp>
        <p:nvSpPr>
          <p:cNvPr id="125" name="Google Shape;125;p4"/>
          <p:cNvSpPr txBox="1"/>
          <p:nvPr/>
        </p:nvSpPr>
        <p:spPr>
          <a:xfrm>
            <a:off x="116795" y="3106713"/>
            <a:ext cx="168914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 Choiril Iman</a:t>
            </a:r>
            <a:endParaRPr/>
          </a:p>
        </p:txBody>
      </p:sp>
      <p:sp>
        <p:nvSpPr>
          <p:cNvPr id="126" name="Google Shape;126;p4"/>
          <p:cNvSpPr txBox="1"/>
          <p:nvPr/>
        </p:nvSpPr>
        <p:spPr>
          <a:xfrm>
            <a:off x="1760220" y="3138585"/>
            <a:ext cx="175437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Celestial Randy</a:t>
            </a:r>
            <a:endParaRPr/>
          </a:p>
        </p:txBody>
      </p:sp>
      <p:sp>
        <p:nvSpPr>
          <p:cNvPr id="127" name="Google Shape;127;p4"/>
          <p:cNvSpPr txBox="1"/>
          <p:nvPr/>
        </p:nvSpPr>
        <p:spPr>
          <a:xfrm>
            <a:off x="3532869" y="3143228"/>
            <a:ext cx="175437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Ahmad Reza</a:t>
            </a:r>
            <a:endParaRPr/>
          </a:p>
        </p:txBody>
      </p:sp>
      <p:sp>
        <p:nvSpPr>
          <p:cNvPr id="128" name="Google Shape;128;p4"/>
          <p:cNvSpPr txBox="1"/>
          <p:nvPr/>
        </p:nvSpPr>
        <p:spPr>
          <a:xfrm>
            <a:off x="5218813" y="3147871"/>
            <a:ext cx="187781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Yehezkiel N</a:t>
            </a:r>
            <a:endParaRPr/>
          </a:p>
        </p:txBody>
      </p:sp>
      <p:sp>
        <p:nvSpPr>
          <p:cNvPr id="129" name="Google Shape;129;p4"/>
          <p:cNvSpPr txBox="1"/>
          <p:nvPr/>
        </p:nvSpPr>
        <p:spPr>
          <a:xfrm>
            <a:off x="6801784" y="3138585"/>
            <a:ext cx="175437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Risca Naquitasia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4"/>
          <p:cNvSpPr txBox="1"/>
          <p:nvPr/>
        </p:nvSpPr>
        <p:spPr>
          <a:xfrm>
            <a:off x="8506620" y="3150648"/>
            <a:ext cx="175437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Sonia Epifany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10300763" y="3138585"/>
            <a:ext cx="175437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Oky Hariawan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" name="Google Shape;136;p5"/>
          <p:cNvCxnSpPr>
            <a:endCxn id="137" idx="2"/>
          </p:cNvCxnSpPr>
          <p:nvPr/>
        </p:nvCxnSpPr>
        <p:spPr>
          <a:xfrm rot="10800000" flipH="1">
            <a:off x="6820426" y="2708982"/>
            <a:ext cx="1595400" cy="1419300"/>
          </a:xfrm>
          <a:prstGeom prst="straightConnector1">
            <a:avLst/>
          </a:prstGeom>
          <a:noFill/>
          <a:ln w="9525" cap="flat" cmpd="sng">
            <a:solidFill>
              <a:schemeClr val="dk1">
                <a:alpha val="29803"/>
              </a:schemeClr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38" name="Google Shape;138;p5"/>
          <p:cNvCxnSpPr/>
          <p:nvPr/>
        </p:nvCxnSpPr>
        <p:spPr>
          <a:xfrm>
            <a:off x="2865808" y="2468467"/>
            <a:ext cx="3954504" cy="1659884"/>
          </a:xfrm>
          <a:prstGeom prst="straightConnector1">
            <a:avLst/>
          </a:prstGeom>
          <a:noFill/>
          <a:ln w="9525" cap="flat" cmpd="sng">
            <a:solidFill>
              <a:schemeClr val="dk1">
                <a:alpha val="29803"/>
              </a:schemeClr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39" name="Google Shape;139;p5"/>
          <p:cNvSpPr/>
          <p:nvPr/>
        </p:nvSpPr>
        <p:spPr>
          <a:xfrm>
            <a:off x="2124283" y="1656516"/>
            <a:ext cx="1535613" cy="1535613"/>
          </a:xfrm>
          <a:prstGeom prst="ellipse">
            <a:avLst/>
          </a:prstGeom>
          <a:solidFill>
            <a:srgbClr val="F8974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40%</a:t>
            </a:r>
            <a:endParaRPr/>
          </a:p>
        </p:txBody>
      </p:sp>
      <p:sp>
        <p:nvSpPr>
          <p:cNvPr id="140" name="Google Shape;140;p5"/>
          <p:cNvSpPr txBox="1"/>
          <p:nvPr/>
        </p:nvSpPr>
        <p:spPr>
          <a:xfrm>
            <a:off x="1906683" y="3517802"/>
            <a:ext cx="20566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Tingkat pembatalan hotel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secara global</a:t>
            </a:r>
            <a:endParaRPr/>
          </a:p>
        </p:txBody>
      </p:sp>
      <p:cxnSp>
        <p:nvCxnSpPr>
          <p:cNvPr id="141" name="Google Shape;141;p5"/>
          <p:cNvCxnSpPr/>
          <p:nvPr/>
        </p:nvCxnSpPr>
        <p:spPr>
          <a:xfrm>
            <a:off x="2883435" y="2923322"/>
            <a:ext cx="1" cy="4666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7" name="Google Shape;137;p5"/>
          <p:cNvSpPr/>
          <p:nvPr/>
        </p:nvSpPr>
        <p:spPr>
          <a:xfrm>
            <a:off x="8415826" y="1656516"/>
            <a:ext cx="2104931" cy="2104931"/>
          </a:xfrm>
          <a:prstGeom prst="ellipse">
            <a:avLst/>
          </a:prstGeom>
          <a:solidFill>
            <a:srgbClr val="F8974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Penurunan revenue</a:t>
            </a:r>
            <a:endParaRPr/>
          </a:p>
        </p:txBody>
      </p:sp>
      <p:cxnSp>
        <p:nvCxnSpPr>
          <p:cNvPr id="142" name="Google Shape;142;p5"/>
          <p:cNvCxnSpPr/>
          <p:nvPr/>
        </p:nvCxnSpPr>
        <p:spPr>
          <a:xfrm>
            <a:off x="6820312" y="4128351"/>
            <a:ext cx="2476081" cy="840160"/>
          </a:xfrm>
          <a:prstGeom prst="straightConnector1">
            <a:avLst/>
          </a:prstGeom>
          <a:noFill/>
          <a:ln w="9525" cap="flat" cmpd="sng">
            <a:solidFill>
              <a:schemeClr val="dk1">
                <a:alpha val="29803"/>
              </a:schemeClr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43" name="Google Shape;143;p5"/>
          <p:cNvSpPr/>
          <p:nvPr/>
        </p:nvSpPr>
        <p:spPr>
          <a:xfrm>
            <a:off x="9077709" y="4029363"/>
            <a:ext cx="1811204" cy="1811204"/>
          </a:xfrm>
          <a:prstGeom prst="ellipse">
            <a:avLst/>
          </a:prstGeom>
          <a:solidFill>
            <a:srgbClr val="1A468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Kebiasaan cancel</a:t>
            </a:r>
            <a:endParaRPr/>
          </a:p>
        </p:txBody>
      </p:sp>
      <p:sp>
        <p:nvSpPr>
          <p:cNvPr id="144" name="Google Shape;144;p5"/>
          <p:cNvSpPr/>
          <p:nvPr/>
        </p:nvSpPr>
        <p:spPr>
          <a:xfrm>
            <a:off x="11537383" y="330861"/>
            <a:ext cx="368156" cy="32911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5"/>
          <p:cNvPicPr preferRelativeResize="0"/>
          <p:nvPr/>
        </p:nvPicPr>
        <p:blipFill rotWithShape="1">
          <a:blip r:embed="rId3">
            <a:alphaModFix/>
          </a:blip>
          <a:srcRect l="8375" t="11438" r="6896" b="10538"/>
          <a:stretch/>
        </p:blipFill>
        <p:spPr>
          <a:xfrm>
            <a:off x="2020705" y="579095"/>
            <a:ext cx="10222991" cy="607354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5"/>
          <p:cNvSpPr/>
          <p:nvPr/>
        </p:nvSpPr>
        <p:spPr>
          <a:xfrm>
            <a:off x="-1" y="-107996"/>
            <a:ext cx="6282814" cy="6965996"/>
          </a:xfrm>
          <a:prstGeom prst="rect">
            <a:avLst/>
          </a:prstGeom>
          <a:solidFill>
            <a:srgbClr val="FF6E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5"/>
          <p:cNvSpPr/>
          <p:nvPr/>
        </p:nvSpPr>
        <p:spPr>
          <a:xfrm>
            <a:off x="152398" y="-107996"/>
            <a:ext cx="12091297" cy="1636706"/>
          </a:xfrm>
          <a:prstGeom prst="rect">
            <a:avLst/>
          </a:prstGeom>
          <a:solidFill>
            <a:srgbClr val="FF6E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5"/>
          <p:cNvSpPr/>
          <p:nvPr/>
        </p:nvSpPr>
        <p:spPr>
          <a:xfrm>
            <a:off x="237164" y="5772803"/>
            <a:ext cx="12091297" cy="1085197"/>
          </a:xfrm>
          <a:prstGeom prst="rect">
            <a:avLst/>
          </a:prstGeom>
          <a:solidFill>
            <a:srgbClr val="FF6E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5"/>
          <p:cNvSpPr>
            <a:spLocks noGrp="1"/>
          </p:cNvSpPr>
          <p:nvPr>
            <p:ph type="title"/>
          </p:nvPr>
        </p:nvSpPr>
        <p:spPr>
          <a:xfrm>
            <a:off x="3363657" y="205365"/>
            <a:ext cx="5714051" cy="771836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ource Sans Pro"/>
              <a:buNone/>
            </a:pPr>
            <a:r>
              <a:rPr lang="en-US" sz="4000">
                <a:solidFill>
                  <a:schemeClr val="lt1"/>
                </a:solidFill>
              </a:rPr>
              <a:t>Latar Belakang Masalah</a:t>
            </a:r>
            <a:endParaRPr sz="4000">
              <a:solidFill>
                <a:schemeClr val="lt1"/>
              </a:solidFill>
            </a:endParaRPr>
          </a:p>
        </p:txBody>
      </p:sp>
      <p:sp>
        <p:nvSpPr>
          <p:cNvPr id="150" name="Google Shape;150;p5"/>
          <p:cNvSpPr/>
          <p:nvPr/>
        </p:nvSpPr>
        <p:spPr>
          <a:xfrm>
            <a:off x="346222" y="1137325"/>
            <a:ext cx="2268463" cy="226846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FF6E4D"/>
                </a:solidFill>
                <a:latin typeface="Arial"/>
                <a:ea typeface="Arial"/>
                <a:cs typeface="Arial"/>
                <a:sym typeface="Arial"/>
              </a:rPr>
              <a:t>40%</a:t>
            </a:r>
            <a:endParaRPr/>
          </a:p>
        </p:txBody>
      </p:sp>
      <p:sp>
        <p:nvSpPr>
          <p:cNvPr id="151" name="Google Shape;151;p5"/>
          <p:cNvSpPr txBox="1"/>
          <p:nvPr/>
        </p:nvSpPr>
        <p:spPr>
          <a:xfrm>
            <a:off x="2805897" y="2067069"/>
            <a:ext cx="278299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Tingkat pembatalan hotel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secara global</a:t>
            </a:r>
            <a:endParaRPr/>
          </a:p>
        </p:txBody>
      </p:sp>
      <p:sp>
        <p:nvSpPr>
          <p:cNvPr id="152" name="Google Shape;152;p5"/>
          <p:cNvSpPr/>
          <p:nvPr/>
        </p:nvSpPr>
        <p:spPr>
          <a:xfrm>
            <a:off x="1296826" y="4229674"/>
            <a:ext cx="1807524" cy="180752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F6E4D"/>
                </a:solidFill>
                <a:latin typeface="Arial"/>
                <a:ea typeface="Arial"/>
                <a:cs typeface="Arial"/>
                <a:sym typeface="Arial"/>
              </a:rPr>
              <a:t>Penurunan revenue</a:t>
            </a:r>
            <a:endParaRPr/>
          </a:p>
        </p:txBody>
      </p:sp>
      <p:sp>
        <p:nvSpPr>
          <p:cNvPr id="153" name="Google Shape;153;p5"/>
          <p:cNvSpPr/>
          <p:nvPr/>
        </p:nvSpPr>
        <p:spPr>
          <a:xfrm>
            <a:off x="3597750" y="4246971"/>
            <a:ext cx="1811204" cy="181120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FF6E4D"/>
                </a:solidFill>
                <a:latin typeface="Arial"/>
                <a:ea typeface="Arial"/>
                <a:cs typeface="Arial"/>
                <a:sym typeface="Arial"/>
              </a:rPr>
              <a:t>Kebiasaan cancel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12359148" cy="688581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6"/>
          <p:cNvSpPr/>
          <p:nvPr/>
        </p:nvSpPr>
        <p:spPr>
          <a:xfrm>
            <a:off x="8185355" y="1076632"/>
            <a:ext cx="3746090" cy="3170903"/>
          </a:xfrm>
          <a:prstGeom prst="rect">
            <a:avLst/>
          </a:prstGeom>
          <a:solidFill>
            <a:srgbClr val="54BD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6"/>
          <p:cNvSpPr/>
          <p:nvPr/>
        </p:nvSpPr>
        <p:spPr>
          <a:xfrm>
            <a:off x="8613058" y="2910348"/>
            <a:ext cx="3746090" cy="3170903"/>
          </a:xfrm>
          <a:prstGeom prst="rect">
            <a:avLst/>
          </a:prstGeom>
          <a:solidFill>
            <a:srgbClr val="54BD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6"/>
          <p:cNvSpPr txBox="1"/>
          <p:nvPr/>
        </p:nvSpPr>
        <p:spPr>
          <a:xfrm>
            <a:off x="8413759" y="1076632"/>
            <a:ext cx="273582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37%</a:t>
            </a:r>
            <a:endParaRPr/>
          </a:p>
        </p:txBody>
      </p:sp>
      <p:sp>
        <p:nvSpPr>
          <p:cNvPr id="162" name="Google Shape;162;p6"/>
          <p:cNvSpPr txBox="1"/>
          <p:nvPr/>
        </p:nvSpPr>
        <p:spPr>
          <a:xfrm>
            <a:off x="8745789" y="2730730"/>
            <a:ext cx="3384757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Tingkat pembatalan hotel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 Portugal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(City Hotel &amp; Resort Hotel)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202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27405" y="2960191"/>
            <a:ext cx="6583505" cy="3834378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7"/>
          <p:cNvSpPr txBox="1"/>
          <p:nvPr/>
        </p:nvSpPr>
        <p:spPr>
          <a:xfrm>
            <a:off x="838200" y="210343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7"/>
          <p:cNvSpPr txBox="1"/>
          <p:nvPr/>
        </p:nvSpPr>
        <p:spPr>
          <a:xfrm>
            <a:off x="307842" y="447899"/>
            <a:ext cx="6806190" cy="726312"/>
          </a:xfrm>
          <a:prstGeom prst="rect">
            <a:avLst/>
          </a:prstGeom>
          <a:solidFill>
            <a:srgbClr val="00192D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Asumsi kerugian per tahun </a:t>
            </a:r>
            <a:endParaRPr sz="4000" b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7"/>
          <p:cNvPicPr preferRelativeResize="0"/>
          <p:nvPr/>
        </p:nvPicPr>
        <p:blipFill rotWithShape="1">
          <a:blip r:embed="rId4">
            <a:alphaModFix/>
          </a:blip>
          <a:srcRect l="30792" t="27341"/>
          <a:stretch/>
        </p:blipFill>
        <p:spPr>
          <a:xfrm>
            <a:off x="7699425" y="3568699"/>
            <a:ext cx="4394732" cy="3026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85012" y="5825762"/>
            <a:ext cx="7366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564626" y="3384134"/>
            <a:ext cx="914400" cy="8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69340" y="5653592"/>
            <a:ext cx="553821" cy="553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7"/>
          <p:cNvPicPr preferRelativeResize="0"/>
          <p:nvPr/>
        </p:nvPicPr>
        <p:blipFill rotWithShape="1">
          <a:blip r:embed="rId8">
            <a:alphaModFix/>
          </a:blip>
          <a:srcRect r="24794"/>
          <a:stretch/>
        </p:blipFill>
        <p:spPr>
          <a:xfrm>
            <a:off x="8184283" y="4223671"/>
            <a:ext cx="2235413" cy="1918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7"/>
          <p:cNvPicPr preferRelativeResize="0"/>
          <p:nvPr/>
        </p:nvPicPr>
        <p:blipFill rotWithShape="1">
          <a:blip r:embed="rId4">
            <a:alphaModFix/>
          </a:blip>
          <a:srcRect l="-6145" t="-10002" r="31877" b="58932"/>
          <a:stretch/>
        </p:blipFill>
        <p:spPr>
          <a:xfrm>
            <a:off x="7405405" y="3554930"/>
            <a:ext cx="3119314" cy="1407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755236" y="5219737"/>
            <a:ext cx="569826" cy="373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066342" y="4215421"/>
            <a:ext cx="455277" cy="455277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7"/>
          <p:cNvSpPr/>
          <p:nvPr/>
        </p:nvSpPr>
        <p:spPr>
          <a:xfrm>
            <a:off x="711886" y="2609099"/>
            <a:ext cx="1836532" cy="1779715"/>
          </a:xfrm>
          <a:prstGeom prst="ellipse">
            <a:avLst/>
          </a:prstGeom>
          <a:solidFill>
            <a:srgbClr val="0019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25%</a:t>
            </a:r>
            <a:endParaRPr sz="3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7"/>
          <p:cNvSpPr txBox="1"/>
          <p:nvPr/>
        </p:nvSpPr>
        <p:spPr>
          <a:xfrm>
            <a:off x="386295" y="1476959"/>
            <a:ext cx="341349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92D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00192D"/>
                </a:solidFill>
                <a:latin typeface="Arial"/>
                <a:ea typeface="Arial"/>
                <a:cs typeface="Arial"/>
                <a:sym typeface="Arial"/>
              </a:rPr>
              <a:t>Resort Hotel</a:t>
            </a:r>
            <a:endParaRPr/>
          </a:p>
        </p:txBody>
      </p:sp>
      <p:sp>
        <p:nvSpPr>
          <p:cNvPr id="180" name="Google Shape;180;p7"/>
          <p:cNvSpPr/>
          <p:nvPr/>
        </p:nvSpPr>
        <p:spPr>
          <a:xfrm>
            <a:off x="4294723" y="2673889"/>
            <a:ext cx="1836532" cy="1779715"/>
          </a:xfrm>
          <a:prstGeom prst="ellipse">
            <a:avLst/>
          </a:prstGeom>
          <a:solidFill>
            <a:srgbClr val="0019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30%</a:t>
            </a:r>
            <a:endParaRPr sz="3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7"/>
          <p:cNvSpPr txBox="1"/>
          <p:nvPr/>
        </p:nvSpPr>
        <p:spPr>
          <a:xfrm>
            <a:off x="2663461" y="1440655"/>
            <a:ext cx="516476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92D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00192D"/>
                </a:solidFill>
                <a:latin typeface="Arial"/>
                <a:ea typeface="Arial"/>
                <a:cs typeface="Arial"/>
                <a:sym typeface="Arial"/>
              </a:rPr>
              <a:t>City Hotel</a:t>
            </a:r>
            <a:endParaRPr/>
          </a:p>
        </p:txBody>
      </p:sp>
      <p:sp>
        <p:nvSpPr>
          <p:cNvPr id="182" name="Google Shape;182;p7"/>
          <p:cNvSpPr txBox="1"/>
          <p:nvPr/>
        </p:nvSpPr>
        <p:spPr>
          <a:xfrm>
            <a:off x="471022" y="4268122"/>
            <a:ext cx="341349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92D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00192D"/>
                </a:solidFill>
                <a:latin typeface="Arial"/>
                <a:ea typeface="Arial"/>
                <a:cs typeface="Arial"/>
                <a:sym typeface="Arial"/>
              </a:rPr>
              <a:t>€ 484k</a:t>
            </a:r>
            <a:endParaRPr/>
          </a:p>
        </p:txBody>
      </p:sp>
      <p:sp>
        <p:nvSpPr>
          <p:cNvPr id="183" name="Google Shape;183;p7"/>
          <p:cNvSpPr txBox="1"/>
          <p:nvPr/>
        </p:nvSpPr>
        <p:spPr>
          <a:xfrm>
            <a:off x="4006479" y="4196934"/>
            <a:ext cx="341349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92D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00192D"/>
                </a:solidFill>
                <a:latin typeface="Arial"/>
                <a:ea typeface="Arial"/>
                <a:cs typeface="Arial"/>
                <a:sym typeface="Arial"/>
              </a:rPr>
              <a:t>€ 1,500k</a:t>
            </a:r>
            <a:endParaRPr/>
          </a:p>
        </p:txBody>
      </p:sp>
      <p:sp>
        <p:nvSpPr>
          <p:cNvPr id="184" name="Google Shape;184;p7"/>
          <p:cNvSpPr txBox="1"/>
          <p:nvPr/>
        </p:nvSpPr>
        <p:spPr>
          <a:xfrm>
            <a:off x="471021" y="5382132"/>
            <a:ext cx="341349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92D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00192D"/>
                </a:solidFill>
                <a:latin typeface="Arial"/>
                <a:ea typeface="Arial"/>
                <a:cs typeface="Arial"/>
                <a:sym typeface="Arial"/>
              </a:rPr>
              <a:t>7 Miliar Rupiah</a:t>
            </a:r>
            <a:endParaRPr/>
          </a:p>
        </p:txBody>
      </p:sp>
      <p:sp>
        <p:nvSpPr>
          <p:cNvPr id="185" name="Google Shape;185;p7"/>
          <p:cNvSpPr txBox="1"/>
          <p:nvPr/>
        </p:nvSpPr>
        <p:spPr>
          <a:xfrm>
            <a:off x="4006479" y="5384723"/>
            <a:ext cx="341349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92D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00192D"/>
                </a:solidFill>
                <a:latin typeface="Arial"/>
                <a:ea typeface="Arial"/>
                <a:cs typeface="Arial"/>
                <a:sym typeface="Arial"/>
              </a:rPr>
              <a:t>23 Miliar Rupiah</a:t>
            </a:r>
            <a:endParaRPr/>
          </a:p>
        </p:txBody>
      </p:sp>
      <p:sp>
        <p:nvSpPr>
          <p:cNvPr id="186" name="Google Shape;186;p7"/>
          <p:cNvSpPr txBox="1"/>
          <p:nvPr/>
        </p:nvSpPr>
        <p:spPr>
          <a:xfrm>
            <a:off x="592982" y="4922400"/>
            <a:ext cx="3776394" cy="60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92D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00192D"/>
                </a:solidFill>
                <a:latin typeface="Arial"/>
                <a:ea typeface="Arial"/>
                <a:cs typeface="Arial"/>
                <a:sym typeface="Arial"/>
              </a:rPr>
              <a:t>*Diambil dari kolom ADR</a:t>
            </a:r>
            <a:endParaRPr/>
          </a:p>
        </p:txBody>
      </p:sp>
      <p:sp>
        <p:nvSpPr>
          <p:cNvPr id="187" name="Google Shape;187;p7"/>
          <p:cNvSpPr txBox="1"/>
          <p:nvPr/>
        </p:nvSpPr>
        <p:spPr>
          <a:xfrm>
            <a:off x="3978842" y="4874790"/>
            <a:ext cx="3776394" cy="60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92D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00192D"/>
                </a:solidFill>
                <a:latin typeface="Arial"/>
                <a:ea typeface="Arial"/>
                <a:cs typeface="Arial"/>
                <a:sym typeface="Arial"/>
              </a:rPr>
              <a:t>*Diambil dari kolom ADR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4" dur="2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Solution&gt;</a:t>
            </a:r>
            <a:endParaRPr/>
          </a:p>
        </p:txBody>
      </p:sp>
      <p:pic>
        <p:nvPicPr>
          <p:cNvPr id="193" name="Google Shape;19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98162"/>
            <a:ext cx="12332043" cy="725432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8"/>
          <p:cNvSpPr/>
          <p:nvPr/>
        </p:nvSpPr>
        <p:spPr>
          <a:xfrm>
            <a:off x="494270" y="365125"/>
            <a:ext cx="3484606" cy="4998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-1" y="-198163"/>
            <a:ext cx="5609969" cy="70561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8"/>
          <p:cNvSpPr/>
          <p:nvPr/>
        </p:nvSpPr>
        <p:spPr>
          <a:xfrm>
            <a:off x="4817075" y="-45763"/>
            <a:ext cx="2189205" cy="15409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8"/>
          <p:cNvSpPr/>
          <p:nvPr/>
        </p:nvSpPr>
        <p:spPr>
          <a:xfrm>
            <a:off x="4211594" y="1287989"/>
            <a:ext cx="2189205" cy="15409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8"/>
          <p:cNvSpPr/>
          <p:nvPr/>
        </p:nvSpPr>
        <p:spPr>
          <a:xfrm>
            <a:off x="2891481" y="5115720"/>
            <a:ext cx="4114799" cy="18946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8"/>
          <p:cNvSpPr/>
          <p:nvPr/>
        </p:nvSpPr>
        <p:spPr>
          <a:xfrm>
            <a:off x="843347" y="2613552"/>
            <a:ext cx="4462849" cy="1513703"/>
          </a:xfrm>
          <a:prstGeom prst="roundRect">
            <a:avLst>
              <a:gd name="adj" fmla="val 16667"/>
            </a:avLst>
          </a:prstGeom>
          <a:solidFill>
            <a:srgbClr val="FF86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SOLUSI?</a:t>
            </a:r>
            <a:endParaRPr/>
          </a:p>
        </p:txBody>
      </p:sp>
      <p:pic>
        <p:nvPicPr>
          <p:cNvPr id="200" name="Google Shape;200;p8"/>
          <p:cNvPicPr preferRelativeResize="0"/>
          <p:nvPr/>
        </p:nvPicPr>
        <p:blipFill rotWithShape="1">
          <a:blip r:embed="rId4">
            <a:alphaModFix/>
          </a:blip>
          <a:srcRect l="7199" t="7741" r="11458" b="9032"/>
          <a:stretch/>
        </p:blipFill>
        <p:spPr>
          <a:xfrm>
            <a:off x="-1" y="-137615"/>
            <a:ext cx="11946195" cy="719001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8"/>
          <p:cNvSpPr/>
          <p:nvPr/>
        </p:nvSpPr>
        <p:spPr>
          <a:xfrm>
            <a:off x="7241458" y="-198163"/>
            <a:ext cx="5206181" cy="7254325"/>
          </a:xfrm>
          <a:prstGeom prst="rect">
            <a:avLst/>
          </a:prstGeom>
          <a:solidFill>
            <a:srgbClr val="B9F0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8"/>
          <p:cNvSpPr/>
          <p:nvPr/>
        </p:nvSpPr>
        <p:spPr>
          <a:xfrm>
            <a:off x="-2" y="-201927"/>
            <a:ext cx="12447641" cy="1540932"/>
          </a:xfrm>
          <a:prstGeom prst="rect">
            <a:avLst/>
          </a:prstGeom>
          <a:solidFill>
            <a:srgbClr val="B9F0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8"/>
          <p:cNvSpPr/>
          <p:nvPr/>
        </p:nvSpPr>
        <p:spPr>
          <a:xfrm>
            <a:off x="8039242" y="2667136"/>
            <a:ext cx="3610611" cy="1325563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8059"/>
              </a:buClr>
              <a:buSzPts val="6600"/>
              <a:buFont typeface="Arial"/>
              <a:buNone/>
            </a:pPr>
            <a:r>
              <a:rPr lang="en-US" sz="6600" b="1">
                <a:solidFill>
                  <a:srgbClr val="028059"/>
                </a:solidFill>
                <a:latin typeface="Arial"/>
                <a:ea typeface="Arial"/>
                <a:cs typeface="Arial"/>
                <a:sym typeface="Arial"/>
              </a:rPr>
              <a:t>Solusi?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09" name="Google Shape;209;p9"/>
          <p:cNvSpPr/>
          <p:nvPr/>
        </p:nvSpPr>
        <p:spPr>
          <a:xfrm>
            <a:off x="6339016" y="365124"/>
            <a:ext cx="5301049" cy="53189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9"/>
          <p:cNvPicPr preferRelativeResize="0"/>
          <p:nvPr/>
        </p:nvPicPr>
        <p:blipFill rotWithShape="1">
          <a:blip r:embed="rId3">
            <a:alphaModFix/>
          </a:blip>
          <a:srcRect l="11789" t="15938" r="11888" b="15862"/>
          <a:stretch/>
        </p:blipFill>
        <p:spPr>
          <a:xfrm>
            <a:off x="646528" y="-24284"/>
            <a:ext cx="11640065" cy="693417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9"/>
          <p:cNvSpPr/>
          <p:nvPr/>
        </p:nvSpPr>
        <p:spPr>
          <a:xfrm>
            <a:off x="537305" y="257503"/>
            <a:ext cx="5155182" cy="66004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9"/>
          <p:cNvSpPr/>
          <p:nvPr/>
        </p:nvSpPr>
        <p:spPr>
          <a:xfrm>
            <a:off x="6052751" y="365124"/>
            <a:ext cx="1077098" cy="3075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9"/>
          <p:cNvSpPr/>
          <p:nvPr/>
        </p:nvSpPr>
        <p:spPr>
          <a:xfrm>
            <a:off x="7626176" y="354613"/>
            <a:ext cx="4300153" cy="307538"/>
          </a:xfrm>
          <a:prstGeom prst="rect">
            <a:avLst/>
          </a:prstGeom>
          <a:solidFill>
            <a:srgbClr val="FFB8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9"/>
          <p:cNvSpPr/>
          <p:nvPr/>
        </p:nvSpPr>
        <p:spPr>
          <a:xfrm>
            <a:off x="551935" y="2333376"/>
            <a:ext cx="5062151" cy="1966912"/>
          </a:xfrm>
          <a:prstGeom prst="roundRect">
            <a:avLst>
              <a:gd name="adj" fmla="val 16667"/>
            </a:avLst>
          </a:prstGeom>
          <a:solidFill>
            <a:srgbClr val="FFB8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CANCELLATION RATE PREDICTION</a:t>
            </a:r>
            <a:endParaRPr/>
          </a:p>
        </p:txBody>
      </p:sp>
      <p:sp>
        <p:nvSpPr>
          <p:cNvPr id="215" name="Google Shape;215;p9"/>
          <p:cNvSpPr/>
          <p:nvPr/>
        </p:nvSpPr>
        <p:spPr>
          <a:xfrm>
            <a:off x="8082945" y="3451428"/>
            <a:ext cx="1478699" cy="256839"/>
          </a:xfrm>
          <a:prstGeom prst="rect">
            <a:avLst/>
          </a:prstGeom>
          <a:solidFill>
            <a:srgbClr val="6483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Cancel Prediction</a:t>
            </a:r>
            <a:endParaRPr/>
          </a:p>
        </p:txBody>
      </p:sp>
      <p:sp>
        <p:nvSpPr>
          <p:cNvPr id="216" name="Google Shape;216;p9"/>
          <p:cNvSpPr/>
          <p:nvPr/>
        </p:nvSpPr>
        <p:spPr>
          <a:xfrm>
            <a:off x="9776252" y="1707940"/>
            <a:ext cx="868744" cy="336520"/>
          </a:xfrm>
          <a:prstGeom prst="rect">
            <a:avLst/>
          </a:prstGeom>
          <a:solidFill>
            <a:srgbClr val="FE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B801"/>
                </a:solidFill>
                <a:latin typeface="Calibri"/>
                <a:ea typeface="Calibri"/>
                <a:cs typeface="Calibri"/>
                <a:sym typeface="Calibri"/>
              </a:rPr>
              <a:t>Hotel booking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684</Words>
  <Application>Microsoft Office PowerPoint</Application>
  <PresentationFormat>Widescreen</PresentationFormat>
  <Paragraphs>237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Roboto</vt:lpstr>
      <vt:lpstr>Calibri</vt:lpstr>
      <vt:lpstr>Noto Sans Symbols</vt:lpstr>
      <vt:lpstr>Montserrat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Latar Belakang Masalah</vt:lpstr>
      <vt:lpstr>PowerPoint Presentation</vt:lpstr>
      <vt:lpstr>PowerPoint Presentation</vt:lpstr>
      <vt:lpstr>Solution&gt;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Business  recommendations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Celestial Randy Teddy</dc:creator>
  <cp:lastModifiedBy>Sonia Epifany Sandah</cp:lastModifiedBy>
  <cp:revision>3</cp:revision>
  <dcterms:created xsi:type="dcterms:W3CDTF">2022-09-01T03:21:14Z</dcterms:created>
  <dcterms:modified xsi:type="dcterms:W3CDTF">2024-02-07T07:32:58Z</dcterms:modified>
</cp:coreProperties>
</file>